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5"/>
  </p:notesMasterIdLst>
  <p:sldIdLst>
    <p:sldId id="256" r:id="rId2"/>
    <p:sldId id="270" r:id="rId3"/>
    <p:sldId id="263" r:id="rId4"/>
    <p:sldId id="264" r:id="rId5"/>
    <p:sldId id="265" r:id="rId6"/>
    <p:sldId id="267" r:id="rId7"/>
    <p:sldId id="268" r:id="rId8"/>
    <p:sldId id="271" r:id="rId9"/>
    <p:sldId id="266" r:id="rId10"/>
    <p:sldId id="269" r:id="rId11"/>
    <p:sldId id="257" r:id="rId12"/>
    <p:sldId id="272" r:id="rId13"/>
    <p:sldId id="258" r:id="rId14"/>
    <p:sldId id="275" r:id="rId15"/>
    <p:sldId id="274" r:id="rId16"/>
    <p:sldId id="276" r:id="rId17"/>
    <p:sldId id="305" r:id="rId18"/>
    <p:sldId id="306" r:id="rId19"/>
    <p:sldId id="259" r:id="rId20"/>
    <p:sldId id="277" r:id="rId21"/>
    <p:sldId id="260" r:id="rId22"/>
    <p:sldId id="300" r:id="rId23"/>
    <p:sldId id="261" r:id="rId24"/>
    <p:sldId id="295" r:id="rId25"/>
    <p:sldId id="262" r:id="rId26"/>
    <p:sldId id="281" r:id="rId27"/>
    <p:sldId id="282" r:id="rId28"/>
    <p:sldId id="278" r:id="rId29"/>
    <p:sldId id="303" r:id="rId30"/>
    <p:sldId id="304" r:id="rId31"/>
    <p:sldId id="294" r:id="rId32"/>
    <p:sldId id="279" r:id="rId33"/>
    <p:sldId id="280" r:id="rId34"/>
    <p:sldId id="309" r:id="rId35"/>
    <p:sldId id="310" r:id="rId36"/>
    <p:sldId id="308" r:id="rId37"/>
    <p:sldId id="283" r:id="rId38"/>
    <p:sldId id="284" r:id="rId39"/>
    <p:sldId id="285" r:id="rId40"/>
    <p:sldId id="286" r:id="rId41"/>
    <p:sldId id="288" r:id="rId42"/>
    <p:sldId id="301" r:id="rId43"/>
    <p:sldId id="287" r:id="rId44"/>
    <p:sldId id="289" r:id="rId45"/>
    <p:sldId id="290" r:id="rId46"/>
    <p:sldId id="291" r:id="rId47"/>
    <p:sldId id="292" r:id="rId48"/>
    <p:sldId id="296" r:id="rId49"/>
    <p:sldId id="298" r:id="rId50"/>
    <p:sldId id="297" r:id="rId51"/>
    <p:sldId id="299" r:id="rId52"/>
    <p:sldId id="293" r:id="rId53"/>
    <p:sldId id="307"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91" autoAdjust="0"/>
    <p:restoredTop sz="86867" autoAdjust="0"/>
  </p:normalViewPr>
  <p:slideViewPr>
    <p:cSldViewPr snapToGrid="0">
      <p:cViewPr varScale="1">
        <p:scale>
          <a:sx n="100" d="100"/>
          <a:sy n="100" d="100"/>
        </p:scale>
        <p:origin x="76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72EA05-8BA3-4A34-B491-981181F2A502}" type="datetimeFigureOut">
              <a:rPr lang="en-US" smtClean="0"/>
              <a:t>6/19/2018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6BB3E3-FBC9-46F3-8362-95252E27BCEC}" type="slidenum">
              <a:rPr lang="en-US" smtClean="0"/>
              <a:t>‹#›</a:t>
            </a:fld>
            <a:endParaRPr lang="en-US"/>
          </a:p>
        </p:txBody>
      </p:sp>
    </p:spTree>
    <p:extLst>
      <p:ext uri="{BB962C8B-B14F-4D97-AF65-F5344CB8AC3E}">
        <p14:creationId xmlns:p14="http://schemas.microsoft.com/office/powerpoint/2010/main" val="3299783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B3E3-FBC9-46F3-8362-95252E27BCEC}" type="slidenum">
              <a:rPr lang="en-US" smtClean="0"/>
              <a:t>1</a:t>
            </a:fld>
            <a:endParaRPr lang="en-US"/>
          </a:p>
        </p:txBody>
      </p:sp>
    </p:spTree>
    <p:extLst>
      <p:ext uri="{BB962C8B-B14F-4D97-AF65-F5344CB8AC3E}">
        <p14:creationId xmlns:p14="http://schemas.microsoft.com/office/powerpoint/2010/main" val="8231203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B3E3-FBC9-46F3-8362-95252E27BCEC}" type="slidenum">
              <a:rPr lang="en-US" smtClean="0"/>
              <a:t>12</a:t>
            </a:fld>
            <a:endParaRPr lang="en-US"/>
          </a:p>
        </p:txBody>
      </p:sp>
    </p:spTree>
    <p:extLst>
      <p:ext uri="{BB962C8B-B14F-4D97-AF65-F5344CB8AC3E}">
        <p14:creationId xmlns:p14="http://schemas.microsoft.com/office/powerpoint/2010/main" val="38547826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06BB3E3-FBC9-46F3-8362-95252E27BCEC}" type="slidenum">
              <a:rPr lang="en-US" smtClean="0"/>
              <a:t>13</a:t>
            </a:fld>
            <a:endParaRPr lang="en-US"/>
          </a:p>
        </p:txBody>
      </p:sp>
    </p:spTree>
    <p:extLst>
      <p:ext uri="{BB962C8B-B14F-4D97-AF65-F5344CB8AC3E}">
        <p14:creationId xmlns:p14="http://schemas.microsoft.com/office/powerpoint/2010/main" val="39470576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B3E3-FBC9-46F3-8362-95252E27BCEC}" type="slidenum">
              <a:rPr lang="en-US" smtClean="0"/>
              <a:t>14</a:t>
            </a:fld>
            <a:endParaRPr lang="en-US"/>
          </a:p>
        </p:txBody>
      </p:sp>
    </p:spTree>
    <p:extLst>
      <p:ext uri="{BB962C8B-B14F-4D97-AF65-F5344CB8AC3E}">
        <p14:creationId xmlns:p14="http://schemas.microsoft.com/office/powerpoint/2010/main" val="3076711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American Association of Retired Persons</a:t>
            </a:r>
          </a:p>
        </p:txBody>
      </p:sp>
      <p:sp>
        <p:nvSpPr>
          <p:cNvPr id="4" name="Slide Number Placeholder 3"/>
          <p:cNvSpPr>
            <a:spLocks noGrp="1"/>
          </p:cNvSpPr>
          <p:nvPr>
            <p:ph type="sldNum" sz="quarter" idx="10"/>
          </p:nvPr>
        </p:nvSpPr>
        <p:spPr/>
        <p:txBody>
          <a:bodyPr/>
          <a:lstStyle/>
          <a:p>
            <a:fld id="{006BB3E3-FBC9-46F3-8362-95252E27BCEC}" type="slidenum">
              <a:rPr lang="en-US" smtClean="0"/>
              <a:t>15</a:t>
            </a:fld>
            <a:endParaRPr lang="en-US"/>
          </a:p>
        </p:txBody>
      </p:sp>
    </p:spTree>
    <p:extLst>
      <p:ext uri="{BB962C8B-B14F-4D97-AF65-F5344CB8AC3E}">
        <p14:creationId xmlns:p14="http://schemas.microsoft.com/office/powerpoint/2010/main" val="654466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06BB3E3-FBC9-46F3-8362-95252E27BCEC}" type="slidenum">
              <a:rPr lang="en-US" smtClean="0"/>
              <a:t>19</a:t>
            </a:fld>
            <a:endParaRPr lang="en-US"/>
          </a:p>
        </p:txBody>
      </p:sp>
    </p:spTree>
    <p:extLst>
      <p:ext uri="{BB962C8B-B14F-4D97-AF65-F5344CB8AC3E}">
        <p14:creationId xmlns:p14="http://schemas.microsoft.com/office/powerpoint/2010/main" val="3798148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B3E3-FBC9-46F3-8362-95252E27BCEC}" type="slidenum">
              <a:rPr lang="en-US" smtClean="0"/>
              <a:t>20</a:t>
            </a:fld>
            <a:endParaRPr lang="en-US"/>
          </a:p>
        </p:txBody>
      </p:sp>
    </p:spTree>
    <p:extLst>
      <p:ext uri="{BB962C8B-B14F-4D97-AF65-F5344CB8AC3E}">
        <p14:creationId xmlns:p14="http://schemas.microsoft.com/office/powerpoint/2010/main" val="2998094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06BB3E3-FBC9-46F3-8362-95252E27BCEC}" type="slidenum">
              <a:rPr lang="en-US" smtClean="0"/>
              <a:t>21</a:t>
            </a:fld>
            <a:endParaRPr lang="en-US"/>
          </a:p>
        </p:txBody>
      </p:sp>
    </p:spTree>
    <p:extLst>
      <p:ext uri="{BB962C8B-B14F-4D97-AF65-F5344CB8AC3E}">
        <p14:creationId xmlns:p14="http://schemas.microsoft.com/office/powerpoint/2010/main" val="36097422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06BB3E3-FBC9-46F3-8362-95252E27BCEC}" type="slidenum">
              <a:rPr lang="en-US" smtClean="0"/>
              <a:t>23</a:t>
            </a:fld>
            <a:endParaRPr lang="en-US"/>
          </a:p>
        </p:txBody>
      </p:sp>
    </p:spTree>
    <p:extLst>
      <p:ext uri="{BB962C8B-B14F-4D97-AF65-F5344CB8AC3E}">
        <p14:creationId xmlns:p14="http://schemas.microsoft.com/office/powerpoint/2010/main" val="13691606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B3E3-FBC9-46F3-8362-95252E27BCEC}" type="slidenum">
              <a:rPr lang="en-US" smtClean="0"/>
              <a:t>24</a:t>
            </a:fld>
            <a:endParaRPr lang="en-US"/>
          </a:p>
        </p:txBody>
      </p:sp>
    </p:spTree>
    <p:extLst>
      <p:ext uri="{BB962C8B-B14F-4D97-AF65-F5344CB8AC3E}">
        <p14:creationId xmlns:p14="http://schemas.microsoft.com/office/powerpoint/2010/main" val="12071174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B3E3-FBC9-46F3-8362-95252E27BCEC}" type="slidenum">
              <a:rPr lang="en-US" smtClean="0"/>
              <a:t>25</a:t>
            </a:fld>
            <a:endParaRPr lang="en-US"/>
          </a:p>
        </p:txBody>
      </p:sp>
    </p:spTree>
    <p:extLst>
      <p:ext uri="{BB962C8B-B14F-4D97-AF65-F5344CB8AC3E}">
        <p14:creationId xmlns:p14="http://schemas.microsoft.com/office/powerpoint/2010/main" val="1779055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B3E3-FBC9-46F3-8362-95252E27BCEC}" type="slidenum">
              <a:rPr lang="en-US" smtClean="0"/>
              <a:t>2</a:t>
            </a:fld>
            <a:endParaRPr lang="en-US"/>
          </a:p>
        </p:txBody>
      </p:sp>
    </p:spTree>
    <p:extLst>
      <p:ext uri="{BB962C8B-B14F-4D97-AF65-F5344CB8AC3E}">
        <p14:creationId xmlns:p14="http://schemas.microsoft.com/office/powerpoint/2010/main" val="1728226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B3E3-FBC9-46F3-8362-95252E27BCEC}" type="slidenum">
              <a:rPr lang="en-US" smtClean="0"/>
              <a:t>26</a:t>
            </a:fld>
            <a:endParaRPr lang="en-US"/>
          </a:p>
        </p:txBody>
      </p:sp>
    </p:spTree>
    <p:extLst>
      <p:ext uri="{BB962C8B-B14F-4D97-AF65-F5344CB8AC3E}">
        <p14:creationId xmlns:p14="http://schemas.microsoft.com/office/powerpoint/2010/main" val="33389097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06BB3E3-FBC9-46F3-8362-95252E27BCEC}" type="slidenum">
              <a:rPr lang="en-US" smtClean="0"/>
              <a:t>27</a:t>
            </a:fld>
            <a:endParaRPr lang="en-US"/>
          </a:p>
        </p:txBody>
      </p:sp>
    </p:spTree>
    <p:extLst>
      <p:ext uri="{BB962C8B-B14F-4D97-AF65-F5344CB8AC3E}">
        <p14:creationId xmlns:p14="http://schemas.microsoft.com/office/powerpoint/2010/main" val="6942028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B3E3-FBC9-46F3-8362-95252E27BCEC}" type="slidenum">
              <a:rPr lang="en-US" smtClean="0"/>
              <a:t>28</a:t>
            </a:fld>
            <a:endParaRPr lang="en-US"/>
          </a:p>
        </p:txBody>
      </p:sp>
    </p:spTree>
    <p:extLst>
      <p:ext uri="{BB962C8B-B14F-4D97-AF65-F5344CB8AC3E}">
        <p14:creationId xmlns:p14="http://schemas.microsoft.com/office/powerpoint/2010/main" val="34033741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B3E3-FBC9-46F3-8362-95252E27BCEC}" type="slidenum">
              <a:rPr lang="en-US" smtClean="0"/>
              <a:t>29</a:t>
            </a:fld>
            <a:endParaRPr lang="en-US"/>
          </a:p>
        </p:txBody>
      </p:sp>
    </p:spTree>
    <p:extLst>
      <p:ext uri="{BB962C8B-B14F-4D97-AF65-F5344CB8AC3E}">
        <p14:creationId xmlns:p14="http://schemas.microsoft.com/office/powerpoint/2010/main" val="9509250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B3E3-FBC9-46F3-8362-95252E27BCEC}" type="slidenum">
              <a:rPr lang="en-US" smtClean="0"/>
              <a:t>30</a:t>
            </a:fld>
            <a:endParaRPr lang="en-US"/>
          </a:p>
        </p:txBody>
      </p:sp>
    </p:spTree>
    <p:extLst>
      <p:ext uri="{BB962C8B-B14F-4D97-AF65-F5344CB8AC3E}">
        <p14:creationId xmlns:p14="http://schemas.microsoft.com/office/powerpoint/2010/main" val="21365413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This person’s legal sex is neither M or F.  Pakistan is one of many countries that allow an X on passports and identity cards.</a:t>
            </a:r>
          </a:p>
        </p:txBody>
      </p:sp>
      <p:sp>
        <p:nvSpPr>
          <p:cNvPr id="4" name="Slide Number Placeholder 3"/>
          <p:cNvSpPr>
            <a:spLocks noGrp="1"/>
          </p:cNvSpPr>
          <p:nvPr>
            <p:ph type="sldNum" sz="quarter" idx="10"/>
          </p:nvPr>
        </p:nvSpPr>
        <p:spPr/>
        <p:txBody>
          <a:bodyPr/>
          <a:lstStyle/>
          <a:p>
            <a:fld id="{006BB3E3-FBC9-46F3-8362-95252E27BCEC}" type="slidenum">
              <a:rPr lang="en-US" smtClean="0"/>
              <a:t>31</a:t>
            </a:fld>
            <a:endParaRPr lang="en-US"/>
          </a:p>
        </p:txBody>
      </p:sp>
    </p:spTree>
    <p:extLst>
      <p:ext uri="{BB962C8B-B14F-4D97-AF65-F5344CB8AC3E}">
        <p14:creationId xmlns:p14="http://schemas.microsoft.com/office/powerpoint/2010/main" val="37105846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sz="1200" b="0" i="0" kern="1200" dirty="0">
                <a:solidFill>
                  <a:schemeClr val="tx1"/>
                </a:solidFill>
                <a:effectLst/>
                <a:latin typeface="+mn-lt"/>
                <a:ea typeface="+mn-ea"/>
                <a:cs typeface="+mn-cs"/>
              </a:rPr>
              <a:t> A logo can be appealing to seven year old girls! Avoid the trap of associating professional with male.</a:t>
            </a:r>
          </a:p>
        </p:txBody>
      </p:sp>
      <p:sp>
        <p:nvSpPr>
          <p:cNvPr id="4" name="Slide Number Placeholder 3"/>
          <p:cNvSpPr>
            <a:spLocks noGrp="1"/>
          </p:cNvSpPr>
          <p:nvPr>
            <p:ph type="sldNum" sz="quarter" idx="10"/>
          </p:nvPr>
        </p:nvSpPr>
        <p:spPr/>
        <p:txBody>
          <a:bodyPr/>
          <a:lstStyle/>
          <a:p>
            <a:fld id="{006BB3E3-FBC9-46F3-8362-95252E27BCEC}" type="slidenum">
              <a:rPr lang="en-US" smtClean="0"/>
              <a:t>32</a:t>
            </a:fld>
            <a:endParaRPr lang="en-US"/>
          </a:p>
        </p:txBody>
      </p:sp>
    </p:spTree>
    <p:extLst>
      <p:ext uri="{BB962C8B-B14F-4D97-AF65-F5344CB8AC3E}">
        <p14:creationId xmlns:p14="http://schemas.microsoft.com/office/powerpoint/2010/main" val="16923352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B3E3-FBC9-46F3-8362-95252E27BCEC}" type="slidenum">
              <a:rPr lang="en-US" smtClean="0"/>
              <a:t>33</a:t>
            </a:fld>
            <a:endParaRPr lang="en-US"/>
          </a:p>
        </p:txBody>
      </p:sp>
    </p:spTree>
    <p:extLst>
      <p:ext uri="{BB962C8B-B14F-4D97-AF65-F5344CB8AC3E}">
        <p14:creationId xmlns:p14="http://schemas.microsoft.com/office/powerpoint/2010/main" val="5661669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B3E3-FBC9-46F3-8362-95252E27BCEC}" type="slidenum">
              <a:rPr lang="en-US" smtClean="0"/>
              <a:t>34</a:t>
            </a:fld>
            <a:endParaRPr lang="en-US"/>
          </a:p>
        </p:txBody>
      </p:sp>
    </p:spTree>
    <p:extLst>
      <p:ext uri="{BB962C8B-B14F-4D97-AF65-F5344CB8AC3E}">
        <p14:creationId xmlns:p14="http://schemas.microsoft.com/office/powerpoint/2010/main" val="1604833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Unicode Common Locale Data Registry</a:t>
            </a:r>
          </a:p>
        </p:txBody>
      </p:sp>
      <p:sp>
        <p:nvSpPr>
          <p:cNvPr id="4" name="Slide Number Placeholder 3"/>
          <p:cNvSpPr>
            <a:spLocks noGrp="1"/>
          </p:cNvSpPr>
          <p:nvPr>
            <p:ph type="sldNum" sz="quarter" idx="10"/>
          </p:nvPr>
        </p:nvSpPr>
        <p:spPr/>
        <p:txBody>
          <a:bodyPr/>
          <a:lstStyle/>
          <a:p>
            <a:fld id="{006BB3E3-FBC9-46F3-8362-95252E27BCEC}" type="slidenum">
              <a:rPr lang="en-US" smtClean="0"/>
              <a:t>37</a:t>
            </a:fld>
            <a:endParaRPr lang="en-US"/>
          </a:p>
        </p:txBody>
      </p:sp>
    </p:spTree>
    <p:extLst>
      <p:ext uri="{BB962C8B-B14F-4D97-AF65-F5344CB8AC3E}">
        <p14:creationId xmlns:p14="http://schemas.microsoft.com/office/powerpoint/2010/main" val="930640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B3E3-FBC9-46F3-8362-95252E27BCEC}" type="slidenum">
              <a:rPr lang="en-US" smtClean="0"/>
              <a:t>3</a:t>
            </a:fld>
            <a:endParaRPr lang="en-US"/>
          </a:p>
        </p:txBody>
      </p:sp>
    </p:spTree>
    <p:extLst>
      <p:ext uri="{BB962C8B-B14F-4D97-AF65-F5344CB8AC3E}">
        <p14:creationId xmlns:p14="http://schemas.microsoft.com/office/powerpoint/2010/main" val="35327527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B3E3-FBC9-46F3-8362-95252E27BCEC}" type="slidenum">
              <a:rPr lang="en-US" smtClean="0"/>
              <a:t>39</a:t>
            </a:fld>
            <a:endParaRPr lang="en-US"/>
          </a:p>
        </p:txBody>
      </p:sp>
    </p:spTree>
    <p:extLst>
      <p:ext uri="{BB962C8B-B14F-4D97-AF65-F5344CB8AC3E}">
        <p14:creationId xmlns:p14="http://schemas.microsoft.com/office/powerpoint/2010/main" val="40121337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matches characters like an e with an accent – José will validate.</a:t>
            </a:r>
          </a:p>
          <a:p>
            <a:endParaRPr lang="en-US" dirty="0"/>
          </a:p>
        </p:txBody>
      </p:sp>
      <p:sp>
        <p:nvSpPr>
          <p:cNvPr id="4" name="Slide Number Placeholder 3"/>
          <p:cNvSpPr>
            <a:spLocks noGrp="1"/>
          </p:cNvSpPr>
          <p:nvPr>
            <p:ph type="sldNum" sz="quarter" idx="10"/>
          </p:nvPr>
        </p:nvSpPr>
        <p:spPr/>
        <p:txBody>
          <a:bodyPr/>
          <a:lstStyle/>
          <a:p>
            <a:fld id="{006BB3E3-FBC9-46F3-8362-95252E27BCEC}" type="slidenum">
              <a:rPr lang="en-US" smtClean="0"/>
              <a:t>40</a:t>
            </a:fld>
            <a:endParaRPr lang="en-US"/>
          </a:p>
        </p:txBody>
      </p:sp>
    </p:spTree>
    <p:extLst>
      <p:ext uri="{BB962C8B-B14F-4D97-AF65-F5344CB8AC3E}">
        <p14:creationId xmlns:p14="http://schemas.microsoft.com/office/powerpoint/2010/main" val="468793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Did you know you can legally change your name simply through usage in some places?</a:t>
            </a:r>
          </a:p>
          <a:p>
            <a:endParaRPr lang="en-US" dirty="0"/>
          </a:p>
        </p:txBody>
      </p:sp>
      <p:sp>
        <p:nvSpPr>
          <p:cNvPr id="4" name="Slide Number Placeholder 3"/>
          <p:cNvSpPr>
            <a:spLocks noGrp="1"/>
          </p:cNvSpPr>
          <p:nvPr>
            <p:ph type="sldNum" sz="quarter" idx="10"/>
          </p:nvPr>
        </p:nvSpPr>
        <p:spPr/>
        <p:txBody>
          <a:bodyPr/>
          <a:lstStyle/>
          <a:p>
            <a:fld id="{006BB3E3-FBC9-46F3-8362-95252E27BCEC}" type="slidenum">
              <a:rPr lang="en-US" smtClean="0"/>
              <a:t>41</a:t>
            </a:fld>
            <a:endParaRPr lang="en-US"/>
          </a:p>
        </p:txBody>
      </p:sp>
    </p:spTree>
    <p:extLst>
      <p:ext uri="{BB962C8B-B14F-4D97-AF65-F5344CB8AC3E}">
        <p14:creationId xmlns:p14="http://schemas.microsoft.com/office/powerpoint/2010/main" val="19557755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from Gitlab – it linked to the corporate directory based on username.</a:t>
            </a:r>
            <a:br>
              <a:rPr lang="en-US" dirty="0"/>
            </a:br>
            <a:r>
              <a:rPr lang="en-US" dirty="0"/>
              <a:t>Note it gets bonus points for not explaining why it is blocked.</a:t>
            </a:r>
          </a:p>
          <a:p>
            <a:r>
              <a:rPr lang="en-US" dirty="0"/>
              <a:t>Women get married and often change their name in many countries</a:t>
            </a:r>
          </a:p>
        </p:txBody>
      </p:sp>
      <p:sp>
        <p:nvSpPr>
          <p:cNvPr id="4" name="Slide Number Placeholder 3"/>
          <p:cNvSpPr>
            <a:spLocks noGrp="1"/>
          </p:cNvSpPr>
          <p:nvPr>
            <p:ph type="sldNum" sz="quarter" idx="10"/>
          </p:nvPr>
        </p:nvSpPr>
        <p:spPr/>
        <p:txBody>
          <a:bodyPr/>
          <a:lstStyle/>
          <a:p>
            <a:fld id="{006BB3E3-FBC9-46F3-8362-95252E27BCEC}" type="slidenum">
              <a:rPr lang="en-US" smtClean="0"/>
              <a:t>42</a:t>
            </a:fld>
            <a:endParaRPr lang="en-US"/>
          </a:p>
        </p:txBody>
      </p:sp>
    </p:spTree>
    <p:extLst>
      <p:ext uri="{BB962C8B-B14F-4D97-AF65-F5344CB8AC3E}">
        <p14:creationId xmlns:p14="http://schemas.microsoft.com/office/powerpoint/2010/main" val="9160072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B3E3-FBC9-46F3-8362-95252E27BCEC}" type="slidenum">
              <a:rPr lang="en-US" smtClean="0"/>
              <a:t>43</a:t>
            </a:fld>
            <a:endParaRPr lang="en-US"/>
          </a:p>
        </p:txBody>
      </p:sp>
    </p:spTree>
    <p:extLst>
      <p:ext uri="{BB962C8B-B14F-4D97-AF65-F5344CB8AC3E}">
        <p14:creationId xmlns:p14="http://schemas.microsoft.com/office/powerpoint/2010/main" val="1016492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B3E3-FBC9-46F3-8362-95252E27BCEC}" type="slidenum">
              <a:rPr lang="en-US" smtClean="0"/>
              <a:t>47</a:t>
            </a:fld>
            <a:endParaRPr lang="en-US"/>
          </a:p>
        </p:txBody>
      </p:sp>
    </p:spTree>
    <p:extLst>
      <p:ext uri="{BB962C8B-B14F-4D97-AF65-F5344CB8AC3E}">
        <p14:creationId xmlns:p14="http://schemas.microsoft.com/office/powerpoint/2010/main" val="12272754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app’s language(s) might not be someone’s first language.</a:t>
            </a:r>
            <a:br>
              <a:rPr lang="en-US" dirty="0"/>
            </a:br>
            <a:endParaRPr lang="en-US" dirty="0"/>
          </a:p>
        </p:txBody>
      </p:sp>
      <p:sp>
        <p:nvSpPr>
          <p:cNvPr id="4" name="Slide Number Placeholder 3"/>
          <p:cNvSpPr>
            <a:spLocks noGrp="1"/>
          </p:cNvSpPr>
          <p:nvPr>
            <p:ph type="sldNum" sz="quarter" idx="10"/>
          </p:nvPr>
        </p:nvSpPr>
        <p:spPr/>
        <p:txBody>
          <a:bodyPr/>
          <a:lstStyle/>
          <a:p>
            <a:fld id="{006BB3E3-FBC9-46F3-8362-95252E27BCEC}" type="slidenum">
              <a:rPr lang="en-US" smtClean="0"/>
              <a:t>48</a:t>
            </a:fld>
            <a:endParaRPr lang="en-US"/>
          </a:p>
        </p:txBody>
      </p:sp>
    </p:spTree>
    <p:extLst>
      <p:ext uri="{BB962C8B-B14F-4D97-AF65-F5344CB8AC3E}">
        <p14:creationId xmlns:p14="http://schemas.microsoft.com/office/powerpoint/2010/main" val="21050968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not actually sure if I’m allowed to copy that term and condition since I’ve agreed to the iTunes terms and conditions, apparently.</a:t>
            </a:r>
          </a:p>
        </p:txBody>
      </p:sp>
      <p:sp>
        <p:nvSpPr>
          <p:cNvPr id="4" name="Slide Number Placeholder 3"/>
          <p:cNvSpPr>
            <a:spLocks noGrp="1"/>
          </p:cNvSpPr>
          <p:nvPr>
            <p:ph type="sldNum" sz="quarter" idx="10"/>
          </p:nvPr>
        </p:nvSpPr>
        <p:spPr/>
        <p:txBody>
          <a:bodyPr/>
          <a:lstStyle/>
          <a:p>
            <a:fld id="{006BB3E3-FBC9-46F3-8362-95252E27BCEC}" type="slidenum">
              <a:rPr lang="en-US" smtClean="0"/>
              <a:t>49</a:t>
            </a:fld>
            <a:endParaRPr lang="en-US"/>
          </a:p>
        </p:txBody>
      </p:sp>
    </p:spTree>
    <p:extLst>
      <p:ext uri="{BB962C8B-B14F-4D97-AF65-F5344CB8AC3E}">
        <p14:creationId xmlns:p14="http://schemas.microsoft.com/office/powerpoint/2010/main" val="23039937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B3E3-FBC9-46F3-8362-95252E27BCEC}" type="slidenum">
              <a:rPr lang="en-US" smtClean="0"/>
              <a:t>52</a:t>
            </a:fld>
            <a:endParaRPr lang="en-US"/>
          </a:p>
        </p:txBody>
      </p:sp>
    </p:spTree>
    <p:extLst>
      <p:ext uri="{BB962C8B-B14F-4D97-AF65-F5344CB8AC3E}">
        <p14:creationId xmlns:p14="http://schemas.microsoft.com/office/powerpoint/2010/main" val="3800708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B3E3-FBC9-46F3-8362-95252E27BCEC}" type="slidenum">
              <a:rPr lang="en-US" smtClean="0"/>
              <a:t>4</a:t>
            </a:fld>
            <a:endParaRPr lang="en-US"/>
          </a:p>
        </p:txBody>
      </p:sp>
    </p:spTree>
    <p:extLst>
      <p:ext uri="{BB962C8B-B14F-4D97-AF65-F5344CB8AC3E}">
        <p14:creationId xmlns:p14="http://schemas.microsoft.com/office/powerpoint/2010/main" val="1651794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B3E3-FBC9-46F3-8362-95252E27BCEC}" type="slidenum">
              <a:rPr lang="en-US" smtClean="0"/>
              <a:t>6</a:t>
            </a:fld>
            <a:endParaRPr lang="en-US"/>
          </a:p>
        </p:txBody>
      </p:sp>
    </p:spTree>
    <p:extLst>
      <p:ext uri="{BB962C8B-B14F-4D97-AF65-F5344CB8AC3E}">
        <p14:creationId xmlns:p14="http://schemas.microsoft.com/office/powerpoint/2010/main" val="18718012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B3E3-FBC9-46F3-8362-95252E27BCEC}" type="slidenum">
              <a:rPr lang="en-US" smtClean="0"/>
              <a:t>7</a:t>
            </a:fld>
            <a:endParaRPr lang="en-US"/>
          </a:p>
        </p:txBody>
      </p:sp>
    </p:spTree>
    <p:extLst>
      <p:ext uri="{BB962C8B-B14F-4D97-AF65-F5344CB8AC3E}">
        <p14:creationId xmlns:p14="http://schemas.microsoft.com/office/powerpoint/2010/main" val="3025179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point is, even limiting your app to “Americans”, you still needs to consider diversity.</a:t>
            </a:r>
          </a:p>
          <a:p>
            <a:endParaRPr lang="en-US" dirty="0"/>
          </a:p>
        </p:txBody>
      </p:sp>
      <p:sp>
        <p:nvSpPr>
          <p:cNvPr id="4" name="Slide Number Placeholder 3"/>
          <p:cNvSpPr>
            <a:spLocks noGrp="1"/>
          </p:cNvSpPr>
          <p:nvPr>
            <p:ph type="sldNum" sz="quarter" idx="10"/>
          </p:nvPr>
        </p:nvSpPr>
        <p:spPr/>
        <p:txBody>
          <a:bodyPr/>
          <a:lstStyle/>
          <a:p>
            <a:fld id="{006BB3E3-FBC9-46F3-8362-95252E27BCEC}" type="slidenum">
              <a:rPr lang="en-US" smtClean="0"/>
              <a:t>9</a:t>
            </a:fld>
            <a:endParaRPr lang="en-US"/>
          </a:p>
        </p:txBody>
      </p:sp>
    </p:spTree>
    <p:extLst>
      <p:ext uri="{BB962C8B-B14F-4D97-AF65-F5344CB8AC3E}">
        <p14:creationId xmlns:p14="http://schemas.microsoft.com/office/powerpoint/2010/main" val="1962097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B3E3-FBC9-46F3-8362-95252E27BCEC}" type="slidenum">
              <a:rPr lang="en-US" smtClean="0"/>
              <a:t>10</a:t>
            </a:fld>
            <a:endParaRPr lang="en-US"/>
          </a:p>
        </p:txBody>
      </p:sp>
    </p:spTree>
    <p:extLst>
      <p:ext uri="{BB962C8B-B14F-4D97-AF65-F5344CB8AC3E}">
        <p14:creationId xmlns:p14="http://schemas.microsoft.com/office/powerpoint/2010/main" val="2196188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06BB3E3-FBC9-46F3-8362-95252E27BCEC}" type="slidenum">
              <a:rPr lang="en-US" smtClean="0"/>
              <a:t>11</a:t>
            </a:fld>
            <a:endParaRPr lang="en-US"/>
          </a:p>
        </p:txBody>
      </p:sp>
    </p:spTree>
    <p:extLst>
      <p:ext uri="{BB962C8B-B14F-4D97-AF65-F5344CB8AC3E}">
        <p14:creationId xmlns:p14="http://schemas.microsoft.com/office/powerpoint/2010/main" val="4152744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6/19/2018</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6/19/2018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6/19/2018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6/19/2018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6/19/2018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6/19/2018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6/19/2018</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0035F-F34B-4D76-984C-BDE5BD350AE3}"/>
              </a:ext>
            </a:extLst>
          </p:cNvPr>
          <p:cNvSpPr>
            <a:spLocks noGrp="1"/>
          </p:cNvSpPr>
          <p:nvPr>
            <p:ph type="ctrTitle"/>
          </p:nvPr>
        </p:nvSpPr>
        <p:spPr/>
        <p:txBody>
          <a:bodyPr/>
          <a:lstStyle/>
          <a:p>
            <a:r>
              <a:rPr lang="en-US" dirty="0"/>
              <a:t>You’re Not Wanted Here!</a:t>
            </a:r>
          </a:p>
        </p:txBody>
      </p:sp>
      <p:sp>
        <p:nvSpPr>
          <p:cNvPr id="3" name="Subtitle 2">
            <a:extLst>
              <a:ext uri="{FF2B5EF4-FFF2-40B4-BE49-F238E27FC236}">
                <a16:creationId xmlns:a16="http://schemas.microsoft.com/office/drawing/2014/main" id="{45386F2B-198B-4592-91D2-4949F3D41888}"/>
              </a:ext>
            </a:extLst>
          </p:cNvPr>
          <p:cNvSpPr>
            <a:spLocks noGrp="1"/>
          </p:cNvSpPr>
          <p:nvPr>
            <p:ph type="subTitle" idx="1"/>
          </p:nvPr>
        </p:nvSpPr>
        <p:spPr>
          <a:xfrm>
            <a:off x="2692398" y="3657597"/>
            <a:ext cx="6815669" cy="1683330"/>
          </a:xfrm>
        </p:spPr>
        <p:txBody>
          <a:bodyPr>
            <a:noAutofit/>
          </a:bodyPr>
          <a:lstStyle/>
          <a:p>
            <a:r>
              <a:rPr lang="en-US" sz="2800" dirty="0">
                <a:solidFill>
                  <a:schemeClr val="accent2">
                    <a:lumMod val="50000"/>
                  </a:schemeClr>
                </a:solidFill>
              </a:rPr>
              <a:t>How design decisions can make</a:t>
            </a:r>
            <a:br>
              <a:rPr lang="en-US" sz="2800" dirty="0">
                <a:solidFill>
                  <a:schemeClr val="accent2">
                    <a:lumMod val="50000"/>
                  </a:schemeClr>
                </a:solidFill>
              </a:rPr>
            </a:br>
            <a:r>
              <a:rPr lang="en-US" sz="2800" dirty="0">
                <a:solidFill>
                  <a:schemeClr val="accent2">
                    <a:lumMod val="50000"/>
                  </a:schemeClr>
                </a:solidFill>
              </a:rPr>
              <a:t>your application discriminatory</a:t>
            </a:r>
            <a:endParaRPr lang="en-US" sz="2800" i="1" dirty="0">
              <a:solidFill>
                <a:schemeClr val="accent5">
                  <a:lumMod val="75000"/>
                </a:schemeClr>
              </a:solidFill>
              <a:latin typeface="Bookman Old Style" panose="02050604050505020204" pitchFamily="18" charset="0"/>
            </a:endParaRPr>
          </a:p>
        </p:txBody>
      </p:sp>
      <p:sp>
        <p:nvSpPr>
          <p:cNvPr id="4" name="TextBox 3">
            <a:extLst>
              <a:ext uri="{FF2B5EF4-FFF2-40B4-BE49-F238E27FC236}">
                <a16:creationId xmlns:a16="http://schemas.microsoft.com/office/drawing/2014/main" id="{B82DE359-3138-4B9D-BDD0-249DCA4A03B1}"/>
              </a:ext>
            </a:extLst>
          </p:cNvPr>
          <p:cNvSpPr txBox="1"/>
          <p:nvPr/>
        </p:nvSpPr>
        <p:spPr>
          <a:xfrm>
            <a:off x="2589068" y="401522"/>
            <a:ext cx="7013864" cy="584775"/>
          </a:xfrm>
          <a:prstGeom prst="rect">
            <a:avLst/>
          </a:prstGeom>
          <a:noFill/>
        </p:spPr>
        <p:txBody>
          <a:bodyPr wrap="square" rtlCol="0">
            <a:spAutoFit/>
          </a:bodyPr>
          <a:lstStyle/>
          <a:p>
            <a:pPr algn="ctr"/>
            <a:r>
              <a:rPr lang="en-US" sz="3200" i="1" dirty="0">
                <a:solidFill>
                  <a:schemeClr val="accent5">
                    <a:lumMod val="75000"/>
                  </a:schemeClr>
                </a:solidFill>
                <a:latin typeface="Bookman Old Style" panose="02050604050505020204" pitchFamily="18" charset="0"/>
              </a:rPr>
              <a:t>Joelle Tori Maslak - JMASLAK</a:t>
            </a:r>
          </a:p>
        </p:txBody>
      </p:sp>
      <p:sp>
        <p:nvSpPr>
          <p:cNvPr id="5" name="TextBox 4">
            <a:extLst>
              <a:ext uri="{FF2B5EF4-FFF2-40B4-BE49-F238E27FC236}">
                <a16:creationId xmlns:a16="http://schemas.microsoft.com/office/drawing/2014/main" id="{4D25B9C7-88FB-4F68-A23C-BE6936A87612}"/>
              </a:ext>
            </a:extLst>
          </p:cNvPr>
          <p:cNvSpPr txBox="1"/>
          <p:nvPr/>
        </p:nvSpPr>
        <p:spPr>
          <a:xfrm>
            <a:off x="2589068" y="5741108"/>
            <a:ext cx="7013864" cy="1077218"/>
          </a:xfrm>
          <a:prstGeom prst="rect">
            <a:avLst/>
          </a:prstGeom>
          <a:noFill/>
        </p:spPr>
        <p:txBody>
          <a:bodyPr wrap="square" rtlCol="0">
            <a:spAutoFit/>
          </a:bodyPr>
          <a:lstStyle/>
          <a:p>
            <a:pPr algn="ctr"/>
            <a:r>
              <a:rPr lang="en-US" sz="3200" i="1" dirty="0">
                <a:solidFill>
                  <a:schemeClr val="accent5">
                    <a:lumMod val="75000"/>
                  </a:schemeClr>
                </a:solidFill>
                <a:latin typeface="Bookman Old Style" panose="02050604050505020204" pitchFamily="18" charset="0"/>
              </a:rPr>
              <a:t>The Perl Conference 2018</a:t>
            </a:r>
            <a:br>
              <a:rPr lang="en-US" sz="3200" i="1" dirty="0">
                <a:solidFill>
                  <a:schemeClr val="accent5">
                    <a:lumMod val="75000"/>
                  </a:schemeClr>
                </a:solidFill>
                <a:latin typeface="Bookman Old Style" panose="02050604050505020204" pitchFamily="18" charset="0"/>
              </a:rPr>
            </a:br>
            <a:r>
              <a:rPr lang="en-US" sz="3200" i="1" dirty="0">
                <a:solidFill>
                  <a:schemeClr val="accent5">
                    <a:lumMod val="75000"/>
                  </a:schemeClr>
                </a:solidFill>
                <a:latin typeface="Bookman Old Style" panose="02050604050505020204" pitchFamily="18" charset="0"/>
              </a:rPr>
              <a:t>Salt Lake City, UT, USA</a:t>
            </a:r>
          </a:p>
        </p:txBody>
      </p:sp>
    </p:spTree>
    <p:extLst>
      <p:ext uri="{BB962C8B-B14F-4D97-AF65-F5344CB8AC3E}">
        <p14:creationId xmlns:p14="http://schemas.microsoft.com/office/powerpoint/2010/main" val="1095961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416E8-0146-44EA-AEF7-611BA8A2FB85}"/>
              </a:ext>
            </a:extLst>
          </p:cNvPr>
          <p:cNvSpPr>
            <a:spLocks noGrp="1"/>
          </p:cNvSpPr>
          <p:nvPr>
            <p:ph type="title"/>
          </p:nvPr>
        </p:nvSpPr>
        <p:spPr/>
        <p:txBody>
          <a:bodyPr/>
          <a:lstStyle/>
          <a:p>
            <a:r>
              <a:rPr lang="en-US" dirty="0"/>
              <a:t>Not Just Geography…</a:t>
            </a:r>
          </a:p>
        </p:txBody>
      </p:sp>
    </p:spTree>
    <p:extLst>
      <p:ext uri="{BB962C8B-B14F-4D97-AF65-F5344CB8AC3E}">
        <p14:creationId xmlns:p14="http://schemas.microsoft.com/office/powerpoint/2010/main" val="3029279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87812-A10E-404F-8040-E0AC8AB71F46}"/>
              </a:ext>
            </a:extLst>
          </p:cNvPr>
          <p:cNvSpPr>
            <a:spLocks noGrp="1"/>
          </p:cNvSpPr>
          <p:nvPr>
            <p:ph type="title"/>
          </p:nvPr>
        </p:nvSpPr>
        <p:spPr/>
        <p:txBody>
          <a:bodyPr/>
          <a:lstStyle/>
          <a:p>
            <a:r>
              <a:rPr lang="en-US" dirty="0"/>
              <a:t>Including People With Physical Disabilities</a:t>
            </a:r>
          </a:p>
        </p:txBody>
      </p:sp>
      <p:pic>
        <p:nvPicPr>
          <p:cNvPr id="1026" name="Picture 2" descr="http://www.afaa.net.au/images/AFAA%20UD%20Disability%20Access%20Wheelchair%20Bad%20Design%203.jpg">
            <a:extLst>
              <a:ext uri="{FF2B5EF4-FFF2-40B4-BE49-F238E27FC236}">
                <a16:creationId xmlns:a16="http://schemas.microsoft.com/office/drawing/2014/main" id="{274C1BA8-900B-4143-9858-866B0976A9D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95402" y="2557993"/>
            <a:ext cx="2750569" cy="33178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F15DC4C-6401-4731-89A7-761907E17D64}"/>
              </a:ext>
            </a:extLst>
          </p:cNvPr>
          <p:cNvSpPr txBox="1"/>
          <p:nvPr/>
        </p:nvSpPr>
        <p:spPr>
          <a:xfrm>
            <a:off x="4156364" y="2491318"/>
            <a:ext cx="6740234" cy="3816429"/>
          </a:xfrm>
          <a:prstGeom prst="rect">
            <a:avLst/>
          </a:prstGeom>
          <a:noFill/>
        </p:spPr>
        <p:txBody>
          <a:bodyPr wrap="square" rtlCol="0">
            <a:spAutoFit/>
          </a:bodyPr>
          <a:lstStyle/>
          <a:p>
            <a:pPr marL="285750" indent="-285750">
              <a:spcAft>
                <a:spcPts val="1200"/>
              </a:spcAft>
              <a:buClr>
                <a:schemeClr val="accent1"/>
              </a:buClr>
              <a:buFont typeface="Arial" panose="020B0604020202020204" pitchFamily="34" charset="0"/>
              <a:buChar char="•"/>
            </a:pPr>
            <a:r>
              <a:rPr lang="en-US" sz="2400" dirty="0"/>
              <a:t>Don’t require extensive use of mouse-based navigation (allow keyboard alternatives)</a:t>
            </a:r>
          </a:p>
          <a:p>
            <a:pPr marL="285750" indent="-285750">
              <a:spcAft>
                <a:spcPts val="1200"/>
              </a:spcAft>
              <a:buClr>
                <a:schemeClr val="accent1"/>
              </a:buClr>
              <a:buFont typeface="Arial" panose="020B0604020202020204" pitchFamily="34" charset="0"/>
              <a:buChar char="•"/>
            </a:pPr>
            <a:r>
              <a:rPr lang="en-US" sz="2400" dirty="0"/>
              <a:t>Minimize scrolling</a:t>
            </a:r>
          </a:p>
          <a:p>
            <a:pPr marL="285750" indent="-285750">
              <a:spcAft>
                <a:spcPts val="1200"/>
              </a:spcAft>
              <a:buClr>
                <a:schemeClr val="accent1"/>
              </a:buClr>
              <a:buFont typeface="Arial" panose="020B0604020202020204" pitchFamily="34" charset="0"/>
              <a:buChar char="•"/>
            </a:pPr>
            <a:r>
              <a:rPr lang="en-US" sz="2400" dirty="0"/>
              <a:t>Touch or mouse targets should be large</a:t>
            </a:r>
          </a:p>
          <a:p>
            <a:pPr marL="285750" indent="-285750">
              <a:spcAft>
                <a:spcPts val="1200"/>
              </a:spcAft>
              <a:buClr>
                <a:schemeClr val="accent1"/>
              </a:buClr>
              <a:buFont typeface="Arial" panose="020B0604020202020204" pitchFamily="34" charset="0"/>
              <a:buChar char="•"/>
            </a:pPr>
            <a:r>
              <a:rPr lang="en-US" sz="2400" dirty="0"/>
              <a:t>Eliminate timeouts on forms</a:t>
            </a:r>
          </a:p>
          <a:p>
            <a:pPr marL="285750" indent="-285750">
              <a:spcAft>
                <a:spcPts val="1200"/>
              </a:spcAft>
              <a:buClr>
                <a:schemeClr val="accent1"/>
              </a:buClr>
              <a:buFont typeface="Arial" panose="020B0604020202020204" pitchFamily="34" charset="0"/>
              <a:buChar char="•"/>
            </a:pPr>
            <a:r>
              <a:rPr lang="en-US" sz="2400" dirty="0"/>
              <a:t>Back button &amp; refresh should not reset everything</a:t>
            </a:r>
          </a:p>
          <a:p>
            <a:pPr marL="285750" indent="-285750">
              <a:spcAft>
                <a:spcPts val="1200"/>
              </a:spcAft>
              <a:buClr>
                <a:schemeClr val="accent1"/>
              </a:buClr>
              <a:buFont typeface="Arial" panose="020B0604020202020204" pitchFamily="34" charset="0"/>
              <a:buChar char="•"/>
            </a:pPr>
            <a:r>
              <a:rPr lang="en-US" sz="2400" dirty="0"/>
              <a:t>Different physical disabilities require different interfaces!</a:t>
            </a:r>
          </a:p>
        </p:txBody>
      </p:sp>
    </p:spTree>
    <p:extLst>
      <p:ext uri="{BB962C8B-B14F-4D97-AF65-F5344CB8AC3E}">
        <p14:creationId xmlns:p14="http://schemas.microsoft.com/office/powerpoint/2010/main" val="2265904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0C3456-D787-4F4A-868B-ADB7D9C2E815}"/>
              </a:ext>
            </a:extLst>
          </p:cNvPr>
          <p:cNvPicPr>
            <a:picLocks noChangeAspect="1"/>
          </p:cNvPicPr>
          <p:nvPr/>
        </p:nvPicPr>
        <p:blipFill>
          <a:blip r:embed="rId3"/>
          <a:stretch>
            <a:fillRect/>
          </a:stretch>
        </p:blipFill>
        <p:spPr>
          <a:xfrm>
            <a:off x="2740575" y="688932"/>
            <a:ext cx="6694369" cy="5493659"/>
          </a:xfrm>
          <a:prstGeom prst="rect">
            <a:avLst/>
          </a:prstGeom>
        </p:spPr>
      </p:pic>
    </p:spTree>
    <p:extLst>
      <p:ext uri="{BB962C8B-B14F-4D97-AF65-F5344CB8AC3E}">
        <p14:creationId xmlns:p14="http://schemas.microsoft.com/office/powerpoint/2010/main" val="1308461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F5DB0-E633-44FA-BF59-DCEC825E4EFA}"/>
              </a:ext>
            </a:extLst>
          </p:cNvPr>
          <p:cNvSpPr>
            <a:spLocks noGrp="1"/>
          </p:cNvSpPr>
          <p:nvPr>
            <p:ph type="title"/>
          </p:nvPr>
        </p:nvSpPr>
        <p:spPr/>
        <p:txBody>
          <a:bodyPr/>
          <a:lstStyle/>
          <a:p>
            <a:r>
              <a:rPr lang="en-US" dirty="0"/>
              <a:t>Include All Ages</a:t>
            </a:r>
          </a:p>
        </p:txBody>
      </p:sp>
      <p:sp>
        <p:nvSpPr>
          <p:cNvPr id="3" name="Content Placeholder 2">
            <a:extLst>
              <a:ext uri="{FF2B5EF4-FFF2-40B4-BE49-F238E27FC236}">
                <a16:creationId xmlns:a16="http://schemas.microsoft.com/office/drawing/2014/main" id="{9B3BCD4A-8219-4B4C-9722-060FE19D6E4C}"/>
              </a:ext>
            </a:extLst>
          </p:cNvPr>
          <p:cNvSpPr>
            <a:spLocks noGrp="1"/>
          </p:cNvSpPr>
          <p:nvPr>
            <p:ph idx="1"/>
          </p:nvPr>
        </p:nvSpPr>
        <p:spPr>
          <a:xfrm>
            <a:off x="5039591" y="2484196"/>
            <a:ext cx="5857007" cy="3627162"/>
          </a:xfrm>
        </p:spPr>
        <p:txBody>
          <a:bodyPr>
            <a:normAutofit/>
          </a:bodyPr>
          <a:lstStyle/>
          <a:p>
            <a:r>
              <a:rPr lang="en-US" dirty="0"/>
              <a:t>Age of majority is not always 18.</a:t>
            </a:r>
          </a:p>
          <a:p>
            <a:r>
              <a:rPr lang="en-US" dirty="0"/>
              <a:t>101 year-old people also use computers!</a:t>
            </a:r>
          </a:p>
          <a:p>
            <a:r>
              <a:rPr lang="en-US" dirty="0"/>
              <a:t>Different age groups use different technology</a:t>
            </a:r>
          </a:p>
          <a:p>
            <a:r>
              <a:rPr lang="en-US" dirty="0"/>
              <a:t>25 year-old developers can often read fonts 50 year-olds cannot</a:t>
            </a:r>
          </a:p>
          <a:p>
            <a:r>
              <a:rPr lang="en-US" dirty="0"/>
              <a:t>Security questions should not assume youth</a:t>
            </a:r>
          </a:p>
          <a:p>
            <a:endParaRPr lang="en-US" dirty="0"/>
          </a:p>
        </p:txBody>
      </p:sp>
      <p:pic>
        <p:nvPicPr>
          <p:cNvPr id="2050" name="Picture 2" descr="https://upload.wikimedia.org/wikipedia/commons/c/c4/Italian_Greyhound_Puppies.png">
            <a:extLst>
              <a:ext uri="{FF2B5EF4-FFF2-40B4-BE49-F238E27FC236}">
                <a16:creationId xmlns:a16="http://schemas.microsoft.com/office/drawing/2014/main" id="{A45948E2-46D6-4202-A75C-E5B328541A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2" y="2484196"/>
            <a:ext cx="3650671" cy="3627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6594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16260-15B3-4D8C-955E-9668F3995F86}"/>
              </a:ext>
            </a:extLst>
          </p:cNvPr>
          <p:cNvSpPr>
            <a:spLocks noGrp="1"/>
          </p:cNvSpPr>
          <p:nvPr>
            <p:ph type="title"/>
          </p:nvPr>
        </p:nvSpPr>
        <p:spPr/>
        <p:txBody>
          <a:bodyPr/>
          <a:lstStyle/>
          <a:p>
            <a:r>
              <a:rPr lang="en-US" dirty="0"/>
              <a:t>But nobody that old uses my site…</a:t>
            </a:r>
          </a:p>
        </p:txBody>
      </p:sp>
    </p:spTree>
    <p:extLst>
      <p:ext uri="{BB962C8B-B14F-4D97-AF65-F5344CB8AC3E}">
        <p14:creationId xmlns:p14="http://schemas.microsoft.com/office/powerpoint/2010/main" val="2880575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A4C0FC7-E785-4675-A59D-EA755F9BD225}"/>
              </a:ext>
            </a:extLst>
          </p:cNvPr>
          <p:cNvPicPr>
            <a:picLocks noChangeAspect="1"/>
          </p:cNvPicPr>
          <p:nvPr/>
        </p:nvPicPr>
        <p:blipFill>
          <a:blip r:embed="rId3"/>
          <a:stretch>
            <a:fillRect/>
          </a:stretch>
        </p:blipFill>
        <p:spPr>
          <a:xfrm>
            <a:off x="1097705" y="633412"/>
            <a:ext cx="2571750" cy="1743075"/>
          </a:xfrm>
          <a:prstGeom prst="rect">
            <a:avLst/>
          </a:prstGeom>
        </p:spPr>
      </p:pic>
      <p:pic>
        <p:nvPicPr>
          <p:cNvPr id="7" name="Picture 6">
            <a:extLst>
              <a:ext uri="{FF2B5EF4-FFF2-40B4-BE49-F238E27FC236}">
                <a16:creationId xmlns:a16="http://schemas.microsoft.com/office/drawing/2014/main" id="{E8EE8F34-5882-47DC-B75C-1665A80D2FB2}"/>
              </a:ext>
            </a:extLst>
          </p:cNvPr>
          <p:cNvPicPr>
            <a:picLocks noChangeAspect="1"/>
          </p:cNvPicPr>
          <p:nvPr/>
        </p:nvPicPr>
        <p:blipFill>
          <a:blip r:embed="rId4"/>
          <a:stretch>
            <a:fillRect/>
          </a:stretch>
        </p:blipFill>
        <p:spPr>
          <a:xfrm>
            <a:off x="3941020" y="633412"/>
            <a:ext cx="7153275" cy="5591175"/>
          </a:xfrm>
          <a:prstGeom prst="rect">
            <a:avLst/>
          </a:prstGeom>
        </p:spPr>
      </p:pic>
    </p:spTree>
    <p:extLst>
      <p:ext uri="{BB962C8B-B14F-4D97-AF65-F5344CB8AC3E}">
        <p14:creationId xmlns:p14="http://schemas.microsoft.com/office/powerpoint/2010/main" val="28522122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35A46C-75F3-497A-AA50-D96A3991C8BF}"/>
              </a:ext>
            </a:extLst>
          </p:cNvPr>
          <p:cNvPicPr>
            <a:picLocks noChangeAspect="1"/>
          </p:cNvPicPr>
          <p:nvPr/>
        </p:nvPicPr>
        <p:blipFill>
          <a:blip r:embed="rId2"/>
          <a:stretch>
            <a:fillRect/>
          </a:stretch>
        </p:blipFill>
        <p:spPr>
          <a:xfrm>
            <a:off x="2419350" y="3127016"/>
            <a:ext cx="7353300" cy="2352675"/>
          </a:xfrm>
          <a:prstGeom prst="rect">
            <a:avLst/>
          </a:prstGeom>
        </p:spPr>
      </p:pic>
      <p:sp>
        <p:nvSpPr>
          <p:cNvPr id="4" name="Title 3">
            <a:extLst>
              <a:ext uri="{FF2B5EF4-FFF2-40B4-BE49-F238E27FC236}">
                <a16:creationId xmlns:a16="http://schemas.microsoft.com/office/drawing/2014/main" id="{51F2A549-B38D-4D33-BB21-A7CF3B1B119B}"/>
              </a:ext>
            </a:extLst>
          </p:cNvPr>
          <p:cNvSpPr>
            <a:spLocks noGrp="1"/>
          </p:cNvSpPr>
          <p:nvPr>
            <p:ph type="title"/>
          </p:nvPr>
        </p:nvSpPr>
        <p:spPr/>
        <p:txBody>
          <a:bodyPr>
            <a:normAutofit fontScale="90000"/>
          </a:bodyPr>
          <a:lstStyle/>
          <a:p>
            <a:r>
              <a:rPr lang="en-US" dirty="0"/>
              <a:t>Never Too Young For That Senior Discount!</a:t>
            </a:r>
          </a:p>
        </p:txBody>
      </p:sp>
    </p:spTree>
    <p:extLst>
      <p:ext uri="{BB962C8B-B14F-4D97-AF65-F5344CB8AC3E}">
        <p14:creationId xmlns:p14="http://schemas.microsoft.com/office/powerpoint/2010/main" val="3367114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6348D-E99D-4305-B745-00933B97EE12}"/>
              </a:ext>
            </a:extLst>
          </p:cNvPr>
          <p:cNvSpPr>
            <a:spLocks noGrp="1"/>
          </p:cNvSpPr>
          <p:nvPr>
            <p:ph type="title"/>
          </p:nvPr>
        </p:nvSpPr>
        <p:spPr/>
        <p:txBody>
          <a:bodyPr/>
          <a:lstStyle/>
          <a:p>
            <a:r>
              <a:rPr lang="en-US" dirty="0"/>
              <a:t>Computer Knowledge</a:t>
            </a:r>
          </a:p>
        </p:txBody>
      </p:sp>
      <p:sp>
        <p:nvSpPr>
          <p:cNvPr id="3" name="Content Placeholder 2">
            <a:extLst>
              <a:ext uri="{FF2B5EF4-FFF2-40B4-BE49-F238E27FC236}">
                <a16:creationId xmlns:a16="http://schemas.microsoft.com/office/drawing/2014/main" id="{D4B417B0-85DC-444A-B0FA-F71DB8E33D2C}"/>
              </a:ext>
            </a:extLst>
          </p:cNvPr>
          <p:cNvSpPr>
            <a:spLocks noGrp="1"/>
          </p:cNvSpPr>
          <p:nvPr>
            <p:ph idx="1"/>
          </p:nvPr>
        </p:nvSpPr>
        <p:spPr/>
        <p:txBody>
          <a:bodyPr/>
          <a:lstStyle/>
          <a:p>
            <a:r>
              <a:rPr lang="en-US" dirty="0"/>
              <a:t>What does “…” mean?</a:t>
            </a:r>
          </a:p>
          <a:p>
            <a:r>
              <a:rPr lang="en-US" dirty="0"/>
              <a:t>What does “+” and “-” mean?</a:t>
            </a:r>
          </a:p>
          <a:p>
            <a:r>
              <a:rPr lang="en-US" dirty="0"/>
              <a:t>GUIs are always more friendly,</a:t>
            </a:r>
            <a:br>
              <a:rPr lang="en-US" dirty="0"/>
            </a:br>
            <a:r>
              <a:rPr lang="en-US" dirty="0"/>
              <a:t>right?</a:t>
            </a:r>
          </a:p>
          <a:p>
            <a:pPr marL="0" indent="0">
              <a:buNone/>
            </a:pPr>
            <a:endParaRPr lang="en-US" dirty="0"/>
          </a:p>
        </p:txBody>
      </p:sp>
      <p:pic>
        <p:nvPicPr>
          <p:cNvPr id="5" name="Picture 4">
            <a:extLst>
              <a:ext uri="{FF2B5EF4-FFF2-40B4-BE49-F238E27FC236}">
                <a16:creationId xmlns:a16="http://schemas.microsoft.com/office/drawing/2014/main" id="{12F3D6FC-654B-4B6F-8A74-DF7B21372782}"/>
              </a:ext>
            </a:extLst>
          </p:cNvPr>
          <p:cNvPicPr>
            <a:picLocks noChangeAspect="1"/>
          </p:cNvPicPr>
          <p:nvPr/>
        </p:nvPicPr>
        <p:blipFill>
          <a:blip r:embed="rId2"/>
          <a:stretch>
            <a:fillRect/>
          </a:stretch>
        </p:blipFill>
        <p:spPr>
          <a:xfrm>
            <a:off x="5576886" y="2556932"/>
            <a:ext cx="5495925" cy="2247900"/>
          </a:xfrm>
          <a:prstGeom prst="rect">
            <a:avLst/>
          </a:prstGeom>
        </p:spPr>
      </p:pic>
    </p:spTree>
    <p:extLst>
      <p:ext uri="{BB962C8B-B14F-4D97-AF65-F5344CB8AC3E}">
        <p14:creationId xmlns:p14="http://schemas.microsoft.com/office/powerpoint/2010/main" val="3211417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hieroglyphics ribbon computer icons">
            <a:extLst>
              <a:ext uri="{FF2B5EF4-FFF2-40B4-BE49-F238E27FC236}">
                <a16:creationId xmlns:a16="http://schemas.microsoft.com/office/drawing/2014/main" id="{9F508B8F-65F0-461A-98A2-6C32EF1FE2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800100"/>
            <a:ext cx="7010400"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49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3122E-BEB3-4C2F-B539-856BEB0DFD79}"/>
              </a:ext>
            </a:extLst>
          </p:cNvPr>
          <p:cNvSpPr>
            <a:spLocks noGrp="1"/>
          </p:cNvSpPr>
          <p:nvPr>
            <p:ph type="title"/>
          </p:nvPr>
        </p:nvSpPr>
        <p:spPr/>
        <p:txBody>
          <a:bodyPr/>
          <a:lstStyle/>
          <a:p>
            <a:r>
              <a:rPr lang="en-US" dirty="0"/>
              <a:t>Financial</a:t>
            </a:r>
          </a:p>
        </p:txBody>
      </p:sp>
      <p:sp>
        <p:nvSpPr>
          <p:cNvPr id="3" name="Content Placeholder 2">
            <a:extLst>
              <a:ext uri="{FF2B5EF4-FFF2-40B4-BE49-F238E27FC236}">
                <a16:creationId xmlns:a16="http://schemas.microsoft.com/office/drawing/2014/main" id="{6C04F681-DC81-420D-B207-DF3C78A1EEBC}"/>
              </a:ext>
            </a:extLst>
          </p:cNvPr>
          <p:cNvSpPr>
            <a:spLocks noGrp="1"/>
          </p:cNvSpPr>
          <p:nvPr>
            <p:ph idx="1"/>
          </p:nvPr>
        </p:nvSpPr>
        <p:spPr>
          <a:xfrm>
            <a:off x="4582391" y="2556932"/>
            <a:ext cx="6314206" cy="3318936"/>
          </a:xfrm>
        </p:spPr>
        <p:txBody>
          <a:bodyPr/>
          <a:lstStyle/>
          <a:p>
            <a:r>
              <a:rPr lang="en-US" dirty="0"/>
              <a:t>Don’t assume everyone has</a:t>
            </a:r>
            <a:br>
              <a:rPr lang="en-US" dirty="0"/>
            </a:br>
            <a:r>
              <a:rPr lang="en-US" dirty="0"/>
              <a:t>…a credit card</a:t>
            </a:r>
            <a:br>
              <a:rPr lang="en-US" dirty="0"/>
            </a:br>
            <a:r>
              <a:rPr lang="en-US" dirty="0"/>
              <a:t>…a cell phone</a:t>
            </a:r>
            <a:br>
              <a:rPr lang="en-US" dirty="0"/>
            </a:br>
            <a:r>
              <a:rPr lang="en-US" dirty="0"/>
              <a:t>…a bank account</a:t>
            </a:r>
            <a:br>
              <a:rPr lang="en-US" dirty="0"/>
            </a:br>
            <a:r>
              <a:rPr lang="en-US" dirty="0"/>
              <a:t>…a home address</a:t>
            </a:r>
          </a:p>
          <a:p>
            <a:r>
              <a:rPr lang="en-US" dirty="0"/>
              <a:t>Not all credit cards have a chip &amp; PIN</a:t>
            </a:r>
          </a:p>
          <a:p>
            <a:r>
              <a:rPr lang="en-US" dirty="0"/>
              <a:t>Postal codes have more than one format</a:t>
            </a:r>
          </a:p>
        </p:txBody>
      </p:sp>
      <p:pic>
        <p:nvPicPr>
          <p:cNvPr id="3076" name="Picture 4" descr="https://upload.wikimedia.org/wikipedia/commons/thumb/0/0b/5_Mexican_Pesos_02.tif/lossy-page1-800px-5_Mexican_Pesos_02.tif.jpg">
            <a:extLst>
              <a:ext uri="{FF2B5EF4-FFF2-40B4-BE49-F238E27FC236}">
                <a16:creationId xmlns:a16="http://schemas.microsoft.com/office/drawing/2014/main" id="{3D9967C4-C3C9-4E8C-BD53-7EDD04622A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2" y="2556931"/>
            <a:ext cx="3058389" cy="3318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0669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BDEC3-358A-4F77-A907-20E9944C66C3}"/>
              </a:ext>
            </a:extLst>
          </p:cNvPr>
          <p:cNvSpPr>
            <a:spLocks noGrp="1"/>
          </p:cNvSpPr>
          <p:nvPr>
            <p:ph type="title"/>
          </p:nvPr>
        </p:nvSpPr>
        <p:spPr/>
        <p:txBody>
          <a:bodyPr/>
          <a:lstStyle/>
          <a:p>
            <a:r>
              <a:rPr lang="en-US" dirty="0">
                <a:latin typeface="Bookman Old Style" panose="02050604050505020204" pitchFamily="18" charset="0"/>
              </a:rPr>
              <a:t>Who Is </a:t>
            </a:r>
            <a:r>
              <a:rPr lang="en-US" i="1" dirty="0">
                <a:latin typeface="Bookman Old Style" panose="02050604050505020204" pitchFamily="18" charset="0"/>
              </a:rPr>
              <a:t>Joelle</a:t>
            </a:r>
            <a:r>
              <a:rPr lang="en-US" dirty="0">
                <a:latin typeface="Bookman Old Style" panose="02050604050505020204" pitchFamily="18" charset="0"/>
              </a:rPr>
              <a:t>?</a:t>
            </a:r>
          </a:p>
        </p:txBody>
      </p:sp>
      <p:sp>
        <p:nvSpPr>
          <p:cNvPr id="3" name="Content Placeholder 2">
            <a:extLst>
              <a:ext uri="{FF2B5EF4-FFF2-40B4-BE49-F238E27FC236}">
                <a16:creationId xmlns:a16="http://schemas.microsoft.com/office/drawing/2014/main" id="{A74F42E4-E52F-47E8-ACFE-B361FF7496E5}"/>
              </a:ext>
            </a:extLst>
          </p:cNvPr>
          <p:cNvSpPr>
            <a:spLocks noGrp="1"/>
          </p:cNvSpPr>
          <p:nvPr>
            <p:ph idx="1"/>
          </p:nvPr>
        </p:nvSpPr>
        <p:spPr>
          <a:xfrm>
            <a:off x="4810991" y="2556931"/>
            <a:ext cx="6085606" cy="3623611"/>
          </a:xfrm>
        </p:spPr>
        <p:txBody>
          <a:bodyPr>
            <a:normAutofit fontScale="92500" lnSpcReduction="20000"/>
          </a:bodyPr>
          <a:lstStyle/>
          <a:p>
            <a:r>
              <a:rPr lang="en-US" dirty="0"/>
              <a:t>Perl Developer since 1995</a:t>
            </a:r>
          </a:p>
          <a:p>
            <a:r>
              <a:rPr lang="en-US" dirty="0"/>
              <a:t>First Program Written: 1982 (it displayed her name – that’s important to a five year old girl!)</a:t>
            </a:r>
          </a:p>
          <a:p>
            <a:r>
              <a:rPr lang="en-US" dirty="0"/>
              <a:t>First Unix: A/UX (not a typo)</a:t>
            </a:r>
          </a:p>
          <a:p>
            <a:r>
              <a:rPr lang="en-US" dirty="0"/>
              <a:t>First Linux: Slackware 1.1</a:t>
            </a:r>
          </a:p>
          <a:p>
            <a:r>
              <a:rPr lang="en-US" dirty="0"/>
              <a:t>First CPAN Module: Acme::</a:t>
            </a:r>
            <a:r>
              <a:rPr lang="en-US" dirty="0" err="1"/>
              <a:t>Unicodify</a:t>
            </a:r>
            <a:endParaRPr lang="en-US" dirty="0"/>
          </a:p>
          <a:p>
            <a:r>
              <a:rPr lang="en-US" dirty="0"/>
              <a:t>First </a:t>
            </a:r>
            <a:r>
              <a:rPr lang="en-US" i="1" dirty="0"/>
              <a:t>useful </a:t>
            </a:r>
            <a:r>
              <a:rPr lang="en-US" dirty="0"/>
              <a:t>CPAN Module: Parallel::</a:t>
            </a:r>
            <a:r>
              <a:rPr lang="en-US" dirty="0" err="1"/>
              <a:t>WorkUnit</a:t>
            </a:r>
            <a:endParaRPr lang="en-US" dirty="0"/>
          </a:p>
          <a:p>
            <a:r>
              <a:rPr lang="en-US" dirty="0"/>
              <a:t>She has a lot of opinions.</a:t>
            </a:r>
            <a:br>
              <a:rPr lang="en-US" dirty="0"/>
            </a:br>
            <a:r>
              <a:rPr lang="en-US" dirty="0"/>
              <a:t>They are hers, not her employer’s!</a:t>
            </a:r>
          </a:p>
        </p:txBody>
      </p:sp>
      <p:pic>
        <p:nvPicPr>
          <p:cNvPr id="7" name="Picture 6">
            <a:extLst>
              <a:ext uri="{FF2B5EF4-FFF2-40B4-BE49-F238E27FC236}">
                <a16:creationId xmlns:a16="http://schemas.microsoft.com/office/drawing/2014/main" id="{0D2B1871-9CA1-4D8B-A734-9FC68E7E21EA}"/>
              </a:ext>
            </a:extLst>
          </p:cNvPr>
          <p:cNvPicPr>
            <a:picLocks noChangeAspect="1"/>
          </p:cNvPicPr>
          <p:nvPr/>
        </p:nvPicPr>
        <p:blipFill>
          <a:blip r:embed="rId3"/>
          <a:stretch>
            <a:fillRect/>
          </a:stretch>
        </p:blipFill>
        <p:spPr>
          <a:xfrm>
            <a:off x="1295401" y="2555393"/>
            <a:ext cx="3370117" cy="3370117"/>
          </a:xfrm>
          <a:prstGeom prst="rect">
            <a:avLst/>
          </a:prstGeom>
        </p:spPr>
      </p:pic>
    </p:spTree>
    <p:extLst>
      <p:ext uri="{BB962C8B-B14F-4D97-AF65-F5344CB8AC3E}">
        <p14:creationId xmlns:p14="http://schemas.microsoft.com/office/powerpoint/2010/main" val="17481328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98135-3A34-4CAF-B86B-D2563334F416}"/>
              </a:ext>
            </a:extLst>
          </p:cNvPr>
          <p:cNvSpPr>
            <a:spLocks noGrp="1"/>
          </p:cNvSpPr>
          <p:nvPr>
            <p:ph type="title"/>
          </p:nvPr>
        </p:nvSpPr>
        <p:spPr/>
        <p:txBody>
          <a:bodyPr/>
          <a:lstStyle/>
          <a:p>
            <a:r>
              <a:rPr lang="en-US" dirty="0"/>
              <a:t>Case Study - Amtrak</a:t>
            </a:r>
          </a:p>
        </p:txBody>
      </p:sp>
      <p:sp>
        <p:nvSpPr>
          <p:cNvPr id="3" name="Content Placeholder 2">
            <a:extLst>
              <a:ext uri="{FF2B5EF4-FFF2-40B4-BE49-F238E27FC236}">
                <a16:creationId xmlns:a16="http://schemas.microsoft.com/office/drawing/2014/main" id="{D73D834D-EF85-4E63-9A84-E9291A56DD50}"/>
              </a:ext>
            </a:extLst>
          </p:cNvPr>
          <p:cNvSpPr>
            <a:spLocks noGrp="1"/>
          </p:cNvSpPr>
          <p:nvPr>
            <p:ph idx="1"/>
          </p:nvPr>
        </p:nvSpPr>
        <p:spPr>
          <a:xfrm>
            <a:off x="4736043" y="2556932"/>
            <a:ext cx="6396944" cy="3318936"/>
          </a:xfrm>
        </p:spPr>
        <p:txBody>
          <a:bodyPr/>
          <a:lstStyle/>
          <a:p>
            <a:r>
              <a:rPr lang="en-US" dirty="0"/>
              <a:t>Everyone buys tickets online, right?</a:t>
            </a:r>
          </a:p>
          <a:p>
            <a:r>
              <a:rPr lang="en-US" dirty="0"/>
              <a:t>Everyone wanting tickets has a credit card, right?</a:t>
            </a:r>
          </a:p>
          <a:p>
            <a:r>
              <a:rPr lang="en-US" dirty="0"/>
              <a:t>Everyone has internet access these days, right?</a:t>
            </a:r>
          </a:p>
          <a:p>
            <a:pPr marL="0" indent="0">
              <a:buNone/>
            </a:pPr>
            <a:endParaRPr lang="en-US" dirty="0"/>
          </a:p>
        </p:txBody>
      </p:sp>
      <p:pic>
        <p:nvPicPr>
          <p:cNvPr id="8194" name="Picture 2" descr="https://media.amtrak.com/wp-content/uploads/2017/09/20151025-7M6B3522-3.jpg">
            <a:extLst>
              <a:ext uri="{FF2B5EF4-FFF2-40B4-BE49-F238E27FC236}">
                <a16:creationId xmlns:a16="http://schemas.microsoft.com/office/drawing/2014/main" id="{AD7EFFF9-552D-4F64-AC3B-4A8B825EAF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556931"/>
            <a:ext cx="3440643" cy="344064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813ED51-A665-46A5-B27A-83CCC989765F}"/>
              </a:ext>
            </a:extLst>
          </p:cNvPr>
          <p:cNvPicPr>
            <a:picLocks noChangeAspect="1"/>
          </p:cNvPicPr>
          <p:nvPr/>
        </p:nvPicPr>
        <p:blipFill>
          <a:blip r:embed="rId4"/>
          <a:stretch>
            <a:fillRect/>
          </a:stretch>
        </p:blipFill>
        <p:spPr>
          <a:xfrm>
            <a:off x="6005582" y="4216400"/>
            <a:ext cx="3971925" cy="1781175"/>
          </a:xfrm>
          <a:prstGeom prst="rect">
            <a:avLst/>
          </a:prstGeom>
        </p:spPr>
      </p:pic>
    </p:spTree>
    <p:extLst>
      <p:ext uri="{BB962C8B-B14F-4D97-AF65-F5344CB8AC3E}">
        <p14:creationId xmlns:p14="http://schemas.microsoft.com/office/powerpoint/2010/main" val="1445465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19830-D4E3-44DE-AB88-05C052C99EA9}"/>
              </a:ext>
            </a:extLst>
          </p:cNvPr>
          <p:cNvSpPr>
            <a:spLocks noGrp="1"/>
          </p:cNvSpPr>
          <p:nvPr>
            <p:ph type="title"/>
          </p:nvPr>
        </p:nvSpPr>
        <p:spPr/>
        <p:txBody>
          <a:bodyPr/>
          <a:lstStyle/>
          <a:p>
            <a:r>
              <a:rPr lang="en-US" dirty="0"/>
              <a:t>Sensory Disabilities</a:t>
            </a:r>
          </a:p>
        </p:txBody>
      </p:sp>
      <p:sp>
        <p:nvSpPr>
          <p:cNvPr id="3" name="Content Placeholder 2">
            <a:extLst>
              <a:ext uri="{FF2B5EF4-FFF2-40B4-BE49-F238E27FC236}">
                <a16:creationId xmlns:a16="http://schemas.microsoft.com/office/drawing/2014/main" id="{0C94D034-6E15-4B0E-92CF-7CAD4AB28523}"/>
              </a:ext>
            </a:extLst>
          </p:cNvPr>
          <p:cNvSpPr>
            <a:spLocks noGrp="1"/>
          </p:cNvSpPr>
          <p:nvPr>
            <p:ph idx="1"/>
          </p:nvPr>
        </p:nvSpPr>
        <p:spPr>
          <a:xfrm>
            <a:off x="4821381" y="2556932"/>
            <a:ext cx="6075215" cy="3318936"/>
          </a:xfrm>
        </p:spPr>
        <p:txBody>
          <a:bodyPr/>
          <a:lstStyle/>
          <a:p>
            <a:r>
              <a:rPr lang="en-US" dirty="0"/>
              <a:t>Don’t require typical vision</a:t>
            </a:r>
          </a:p>
          <a:p>
            <a:pPr lvl="1"/>
            <a:r>
              <a:rPr lang="en-US" dirty="0"/>
              <a:t>Use good contrast</a:t>
            </a:r>
          </a:p>
          <a:p>
            <a:pPr lvl="1"/>
            <a:r>
              <a:rPr lang="en-US" dirty="0"/>
              <a:t>Avoid small fonts</a:t>
            </a:r>
          </a:p>
          <a:p>
            <a:pPr lvl="1"/>
            <a:r>
              <a:rPr lang="en-US" dirty="0"/>
              <a:t>Use alt tags</a:t>
            </a:r>
          </a:p>
          <a:p>
            <a:r>
              <a:rPr lang="en-US" dirty="0"/>
              <a:t>Use captions for audio</a:t>
            </a:r>
          </a:p>
          <a:p>
            <a:r>
              <a:rPr lang="en-US" dirty="0"/>
              <a:t>Avoid color as the sole way of conveying information</a:t>
            </a:r>
          </a:p>
        </p:txBody>
      </p:sp>
      <p:pic>
        <p:nvPicPr>
          <p:cNvPr id="4" name="Picture 3">
            <a:extLst>
              <a:ext uri="{FF2B5EF4-FFF2-40B4-BE49-F238E27FC236}">
                <a16:creationId xmlns:a16="http://schemas.microsoft.com/office/drawing/2014/main" id="{9725FA8D-DF11-4587-8C32-3D81AC0C96CE}"/>
              </a:ext>
            </a:extLst>
          </p:cNvPr>
          <p:cNvPicPr>
            <a:picLocks noChangeAspect="1"/>
          </p:cNvPicPr>
          <p:nvPr/>
        </p:nvPicPr>
        <p:blipFill>
          <a:blip r:embed="rId3"/>
          <a:stretch>
            <a:fillRect/>
          </a:stretch>
        </p:blipFill>
        <p:spPr>
          <a:xfrm>
            <a:off x="1295401" y="2556932"/>
            <a:ext cx="3426413" cy="3043768"/>
          </a:xfrm>
          <a:prstGeom prst="rect">
            <a:avLst/>
          </a:prstGeom>
        </p:spPr>
      </p:pic>
    </p:spTree>
    <p:extLst>
      <p:ext uri="{BB962C8B-B14F-4D97-AF65-F5344CB8AC3E}">
        <p14:creationId xmlns:p14="http://schemas.microsoft.com/office/powerpoint/2010/main" val="18230895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0648CD-D2A6-4F6C-991A-0428FFA057A3}"/>
              </a:ext>
            </a:extLst>
          </p:cNvPr>
          <p:cNvPicPr>
            <a:picLocks noChangeAspect="1"/>
          </p:cNvPicPr>
          <p:nvPr/>
        </p:nvPicPr>
        <p:blipFill>
          <a:blip r:embed="rId2"/>
          <a:stretch>
            <a:fillRect/>
          </a:stretch>
        </p:blipFill>
        <p:spPr>
          <a:xfrm>
            <a:off x="1990725" y="618004"/>
            <a:ext cx="8210550" cy="5554196"/>
          </a:xfrm>
          <a:prstGeom prst="rect">
            <a:avLst/>
          </a:prstGeom>
        </p:spPr>
      </p:pic>
    </p:spTree>
    <p:extLst>
      <p:ext uri="{BB962C8B-B14F-4D97-AF65-F5344CB8AC3E}">
        <p14:creationId xmlns:p14="http://schemas.microsoft.com/office/powerpoint/2010/main" val="17652101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75481-D175-4EC9-AFBB-DD68F4437C2C}"/>
              </a:ext>
            </a:extLst>
          </p:cNvPr>
          <p:cNvSpPr>
            <a:spLocks noGrp="1"/>
          </p:cNvSpPr>
          <p:nvPr>
            <p:ph type="title"/>
          </p:nvPr>
        </p:nvSpPr>
        <p:spPr>
          <a:xfrm>
            <a:off x="1295402" y="982132"/>
            <a:ext cx="9601196" cy="1303867"/>
          </a:xfrm>
        </p:spPr>
        <p:txBody>
          <a:bodyPr/>
          <a:lstStyle/>
          <a:p>
            <a:r>
              <a:rPr lang="en-US" dirty="0"/>
              <a:t>Addresses</a:t>
            </a:r>
          </a:p>
        </p:txBody>
      </p:sp>
      <p:sp>
        <p:nvSpPr>
          <p:cNvPr id="3" name="Content Placeholder 2">
            <a:extLst>
              <a:ext uri="{FF2B5EF4-FFF2-40B4-BE49-F238E27FC236}">
                <a16:creationId xmlns:a16="http://schemas.microsoft.com/office/drawing/2014/main" id="{0973D74E-7CFE-4E04-BFA2-D29E37221237}"/>
              </a:ext>
            </a:extLst>
          </p:cNvPr>
          <p:cNvSpPr>
            <a:spLocks noGrp="1"/>
          </p:cNvSpPr>
          <p:nvPr>
            <p:ph idx="1"/>
          </p:nvPr>
        </p:nvSpPr>
        <p:spPr>
          <a:xfrm>
            <a:off x="3647209" y="2556932"/>
            <a:ext cx="7249388" cy="3318936"/>
          </a:xfrm>
        </p:spPr>
        <p:txBody>
          <a:bodyPr>
            <a:normAutofit fontScale="92500"/>
          </a:bodyPr>
          <a:lstStyle/>
          <a:p>
            <a:r>
              <a:rPr lang="en-US" dirty="0"/>
              <a:t>You can’t map people to 2D space (the vertical matters!)</a:t>
            </a:r>
          </a:p>
          <a:p>
            <a:r>
              <a:rPr lang="en-US" dirty="0"/>
              <a:t>Addresses don’t all have the same parts – a “street” for instance.</a:t>
            </a:r>
          </a:p>
          <a:p>
            <a:r>
              <a:rPr lang="en-US" dirty="0"/>
              <a:t>N lines are insufficient for an address (for small values of N)</a:t>
            </a:r>
          </a:p>
          <a:p>
            <a:r>
              <a:rPr lang="en-US" dirty="0"/>
              <a:t>Street, city, and building names change</a:t>
            </a:r>
          </a:p>
          <a:p>
            <a:r>
              <a:rPr lang="en-US" dirty="0"/>
              <a:t>Allow new construction!</a:t>
            </a:r>
          </a:p>
          <a:p>
            <a:r>
              <a:rPr lang="en-US" dirty="0"/>
              <a:t>(at least in USA) Don’t infer city from postal code</a:t>
            </a:r>
          </a:p>
          <a:p>
            <a:endParaRPr lang="en-US" dirty="0"/>
          </a:p>
          <a:p>
            <a:endParaRPr lang="en-US" dirty="0"/>
          </a:p>
        </p:txBody>
      </p:sp>
      <p:pic>
        <p:nvPicPr>
          <p:cNvPr id="4100" name="Picture 4" descr="https://upload.wikimedia.org/wikipedia/commons/thumb/3/36/10_Downing_Street_door.jpg/800px-10_Downing_Street_door.jpg">
            <a:extLst>
              <a:ext uri="{FF2B5EF4-FFF2-40B4-BE49-F238E27FC236}">
                <a16:creationId xmlns:a16="http://schemas.microsoft.com/office/drawing/2014/main" id="{815A99A0-2F56-4873-A8D3-B200D6FFA7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1" y="2556932"/>
            <a:ext cx="2212624" cy="3318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850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90F2A-7BE1-4239-B89B-D9522496EC8D}"/>
              </a:ext>
            </a:extLst>
          </p:cNvPr>
          <p:cNvSpPr>
            <a:spLocks noGrp="1"/>
          </p:cNvSpPr>
          <p:nvPr>
            <p:ph type="title"/>
          </p:nvPr>
        </p:nvSpPr>
        <p:spPr/>
        <p:txBody>
          <a:bodyPr/>
          <a:lstStyle/>
          <a:p>
            <a:r>
              <a:rPr lang="en-US" dirty="0"/>
              <a:t>And people move!</a:t>
            </a:r>
          </a:p>
        </p:txBody>
      </p:sp>
      <p:pic>
        <p:nvPicPr>
          <p:cNvPr id="4" name="Picture 3">
            <a:extLst>
              <a:ext uri="{FF2B5EF4-FFF2-40B4-BE49-F238E27FC236}">
                <a16:creationId xmlns:a16="http://schemas.microsoft.com/office/drawing/2014/main" id="{31C594E4-9D78-443A-A7C1-4ED5D2EAB428}"/>
              </a:ext>
            </a:extLst>
          </p:cNvPr>
          <p:cNvPicPr>
            <a:picLocks noChangeAspect="1"/>
          </p:cNvPicPr>
          <p:nvPr/>
        </p:nvPicPr>
        <p:blipFill>
          <a:blip r:embed="rId3"/>
          <a:stretch>
            <a:fillRect/>
          </a:stretch>
        </p:blipFill>
        <p:spPr>
          <a:xfrm>
            <a:off x="2111357" y="2140635"/>
            <a:ext cx="7969285" cy="4093911"/>
          </a:xfrm>
          <a:prstGeom prst="rect">
            <a:avLst/>
          </a:prstGeom>
        </p:spPr>
      </p:pic>
    </p:spTree>
    <p:extLst>
      <p:ext uri="{BB962C8B-B14F-4D97-AF65-F5344CB8AC3E}">
        <p14:creationId xmlns:p14="http://schemas.microsoft.com/office/powerpoint/2010/main" val="17492813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5959F-CA77-400C-B9DE-8FB6AEA9A447}"/>
              </a:ext>
            </a:extLst>
          </p:cNvPr>
          <p:cNvSpPr>
            <a:spLocks noGrp="1"/>
          </p:cNvSpPr>
          <p:nvPr>
            <p:ph type="title"/>
          </p:nvPr>
        </p:nvSpPr>
        <p:spPr/>
        <p:txBody>
          <a:bodyPr/>
          <a:lstStyle/>
          <a:p>
            <a:r>
              <a:rPr lang="en-US" dirty="0"/>
              <a:t>Knowledge</a:t>
            </a:r>
          </a:p>
        </p:txBody>
      </p:sp>
      <p:sp>
        <p:nvSpPr>
          <p:cNvPr id="3" name="Content Placeholder 2">
            <a:extLst>
              <a:ext uri="{FF2B5EF4-FFF2-40B4-BE49-F238E27FC236}">
                <a16:creationId xmlns:a16="http://schemas.microsoft.com/office/drawing/2014/main" id="{E134BA0D-1054-4029-B76C-7B088B5898FA}"/>
              </a:ext>
            </a:extLst>
          </p:cNvPr>
          <p:cNvSpPr>
            <a:spLocks noGrp="1"/>
          </p:cNvSpPr>
          <p:nvPr>
            <p:ph idx="1"/>
          </p:nvPr>
        </p:nvSpPr>
        <p:spPr>
          <a:xfrm>
            <a:off x="3796093" y="2556932"/>
            <a:ext cx="7100503" cy="3318936"/>
          </a:xfrm>
        </p:spPr>
        <p:txBody>
          <a:bodyPr/>
          <a:lstStyle/>
          <a:p>
            <a:r>
              <a:rPr lang="en-US" dirty="0"/>
              <a:t>Tell people where to find information they need to enter</a:t>
            </a:r>
          </a:p>
          <a:p>
            <a:r>
              <a:rPr lang="en-US" dirty="0"/>
              <a:t>Define acronyms</a:t>
            </a:r>
          </a:p>
          <a:p>
            <a:r>
              <a:rPr lang="en-US" dirty="0"/>
              <a:t>Avoid industry terms “Enter ABA Routing Number,” “API,” and “Avatar”.</a:t>
            </a:r>
          </a:p>
          <a:p>
            <a:r>
              <a:rPr lang="en-US" dirty="0"/>
              <a:t>Make it easy to file bugs or use a support form!</a:t>
            </a:r>
          </a:p>
          <a:p>
            <a:r>
              <a:rPr lang="en-US" dirty="0"/>
              <a:t>Don’t exclude newcomers!</a:t>
            </a:r>
          </a:p>
        </p:txBody>
      </p:sp>
      <p:pic>
        <p:nvPicPr>
          <p:cNvPr id="4098" name="Picture 2" descr="Image result for inventor of spread spectrum">
            <a:extLst>
              <a:ext uri="{FF2B5EF4-FFF2-40B4-BE49-F238E27FC236}">
                <a16:creationId xmlns:a16="http://schemas.microsoft.com/office/drawing/2014/main" id="{7AADB13D-4A5E-4F37-839C-9AA9662B29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1" y="2556932"/>
            <a:ext cx="2500692" cy="3500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7454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FD993-7D3C-4301-BB50-82345700FE80}"/>
              </a:ext>
            </a:extLst>
          </p:cNvPr>
          <p:cNvSpPr>
            <a:spLocks noGrp="1"/>
          </p:cNvSpPr>
          <p:nvPr>
            <p:ph type="title"/>
          </p:nvPr>
        </p:nvSpPr>
        <p:spPr/>
        <p:txBody>
          <a:bodyPr/>
          <a:lstStyle/>
          <a:p>
            <a:r>
              <a:rPr lang="en-US" dirty="0"/>
              <a:t>Bad Knowledge Example 1: DNS &amp; Bind</a:t>
            </a:r>
          </a:p>
        </p:txBody>
      </p:sp>
      <p:sp>
        <p:nvSpPr>
          <p:cNvPr id="3" name="Content Placeholder 2">
            <a:extLst>
              <a:ext uri="{FF2B5EF4-FFF2-40B4-BE49-F238E27FC236}">
                <a16:creationId xmlns:a16="http://schemas.microsoft.com/office/drawing/2014/main" id="{4C972C0C-7C9D-456E-9282-6479CB0EE5BF}"/>
              </a:ext>
            </a:extLst>
          </p:cNvPr>
          <p:cNvSpPr>
            <a:spLocks noGrp="1"/>
          </p:cNvSpPr>
          <p:nvPr>
            <p:ph idx="1"/>
          </p:nvPr>
        </p:nvSpPr>
        <p:spPr>
          <a:xfrm>
            <a:off x="3938155" y="2556932"/>
            <a:ext cx="6958442" cy="3318936"/>
          </a:xfrm>
        </p:spPr>
        <p:txBody>
          <a:bodyPr/>
          <a:lstStyle/>
          <a:p>
            <a:pPr marL="0" indent="0">
              <a:buNone/>
            </a:pPr>
            <a:r>
              <a:rPr lang="en-US" dirty="0"/>
              <a:t>Context: Hostname request system at a large enterprise.</a:t>
            </a:r>
            <a:br>
              <a:rPr lang="en-US" dirty="0"/>
            </a:br>
            <a:br>
              <a:rPr lang="en-US" dirty="0"/>
            </a:br>
            <a:r>
              <a:rPr lang="en-US" dirty="0"/>
              <a:t>“If you don’t know how to fill out this form, please consult </a:t>
            </a:r>
            <a:r>
              <a:rPr lang="en-US" u="sng" dirty="0"/>
              <a:t>DNS &amp; BIND</a:t>
            </a:r>
            <a:r>
              <a:rPr lang="en-US" dirty="0"/>
              <a:t> by </a:t>
            </a:r>
            <a:r>
              <a:rPr lang="en-US" dirty="0" err="1"/>
              <a:t>Albitz</a:t>
            </a:r>
            <a:r>
              <a:rPr lang="en-US" dirty="0"/>
              <a:t> &amp; Liu, 5</a:t>
            </a:r>
            <a:r>
              <a:rPr lang="en-US" baseline="30000" dirty="0"/>
              <a:t>th</a:t>
            </a:r>
            <a:r>
              <a:rPr lang="en-US" dirty="0"/>
              <a:t> Ed, Feb 2009.”</a:t>
            </a:r>
          </a:p>
          <a:p>
            <a:pPr marL="0" indent="0">
              <a:buNone/>
            </a:pPr>
            <a:r>
              <a:rPr lang="en-US" dirty="0"/>
              <a:t>A link was provided to the organization’s library catalog.  There was no online references provided.</a:t>
            </a:r>
          </a:p>
        </p:txBody>
      </p:sp>
      <p:pic>
        <p:nvPicPr>
          <p:cNvPr id="3074" name="Picture 2" descr="https://covers.oreillystatic.com/images/9780596100575/cat.gif">
            <a:extLst>
              <a:ext uri="{FF2B5EF4-FFF2-40B4-BE49-F238E27FC236}">
                <a16:creationId xmlns:a16="http://schemas.microsoft.com/office/drawing/2014/main" id="{50335E2E-3A40-48DF-8FBC-F5C0BAC021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1" y="2556932"/>
            <a:ext cx="2559626" cy="3355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0923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982A7-B8E0-41A7-815D-0AE3B155C6A8}"/>
              </a:ext>
            </a:extLst>
          </p:cNvPr>
          <p:cNvSpPr>
            <a:spLocks noGrp="1"/>
          </p:cNvSpPr>
          <p:nvPr>
            <p:ph type="title"/>
          </p:nvPr>
        </p:nvSpPr>
        <p:spPr/>
        <p:txBody>
          <a:bodyPr/>
          <a:lstStyle/>
          <a:p>
            <a:r>
              <a:rPr lang="en-US" dirty="0"/>
              <a:t>Bad Knowledge Example 2: Bug Trackers</a:t>
            </a:r>
          </a:p>
        </p:txBody>
      </p:sp>
      <p:sp>
        <p:nvSpPr>
          <p:cNvPr id="3" name="Content Placeholder 2">
            <a:extLst>
              <a:ext uri="{FF2B5EF4-FFF2-40B4-BE49-F238E27FC236}">
                <a16:creationId xmlns:a16="http://schemas.microsoft.com/office/drawing/2014/main" id="{F7C68CE6-45F0-4EF8-A437-1CC77D4BDB71}"/>
              </a:ext>
            </a:extLst>
          </p:cNvPr>
          <p:cNvSpPr>
            <a:spLocks noGrp="1"/>
          </p:cNvSpPr>
          <p:nvPr>
            <p:ph idx="1"/>
          </p:nvPr>
        </p:nvSpPr>
        <p:spPr>
          <a:xfrm>
            <a:off x="1295402" y="2556932"/>
            <a:ext cx="9601196" cy="3318936"/>
          </a:xfrm>
        </p:spPr>
        <p:txBody>
          <a:bodyPr>
            <a:normAutofit/>
          </a:bodyPr>
          <a:lstStyle/>
          <a:p>
            <a:r>
              <a:rPr lang="en-US" dirty="0"/>
              <a:t>Calls bug reports and feature requests “tickets”</a:t>
            </a:r>
          </a:p>
          <a:p>
            <a:r>
              <a:rPr lang="en-US" dirty="0"/>
              <a:t>Makes the user select from a confusing list of categories</a:t>
            </a:r>
          </a:p>
          <a:p>
            <a:r>
              <a:rPr lang="en-US" dirty="0"/>
              <a:t>Requires an understanding of the internals to file a report.</a:t>
            </a:r>
          </a:p>
          <a:p>
            <a:r>
              <a:rPr lang="en-US" dirty="0"/>
              <a:t>Best of all, suggest new users “contribute” by filing bug reports!</a:t>
            </a:r>
          </a:p>
          <a:p>
            <a:r>
              <a:rPr lang="en-US" dirty="0"/>
              <a:t>You’ll ignore the severity they enter, but ask anyhow!</a:t>
            </a:r>
          </a:p>
          <a:p>
            <a:r>
              <a:rPr lang="en-US" dirty="0"/>
              <a:t>For bonus points, severities should be numbered 1 through 8.</a:t>
            </a:r>
          </a:p>
        </p:txBody>
      </p:sp>
    </p:spTree>
    <p:extLst>
      <p:ext uri="{BB962C8B-B14F-4D97-AF65-F5344CB8AC3E}">
        <p14:creationId xmlns:p14="http://schemas.microsoft.com/office/powerpoint/2010/main" val="25932520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83ACC-AFA1-437A-B273-0B98BC3F48C1}"/>
              </a:ext>
            </a:extLst>
          </p:cNvPr>
          <p:cNvSpPr>
            <a:spLocks noGrp="1"/>
          </p:cNvSpPr>
          <p:nvPr>
            <p:ph type="title"/>
          </p:nvPr>
        </p:nvSpPr>
        <p:spPr/>
        <p:txBody>
          <a:bodyPr/>
          <a:lstStyle/>
          <a:p>
            <a:r>
              <a:rPr lang="en-US" dirty="0"/>
              <a:t>Gender</a:t>
            </a:r>
          </a:p>
        </p:txBody>
      </p:sp>
      <p:sp>
        <p:nvSpPr>
          <p:cNvPr id="3" name="Content Placeholder 2">
            <a:extLst>
              <a:ext uri="{FF2B5EF4-FFF2-40B4-BE49-F238E27FC236}">
                <a16:creationId xmlns:a16="http://schemas.microsoft.com/office/drawing/2014/main" id="{1EC9440A-7F85-44D0-991E-0BBC7032A4D5}"/>
              </a:ext>
            </a:extLst>
          </p:cNvPr>
          <p:cNvSpPr>
            <a:spLocks noGrp="1"/>
          </p:cNvSpPr>
          <p:nvPr>
            <p:ph idx="1"/>
          </p:nvPr>
        </p:nvSpPr>
        <p:spPr>
          <a:xfrm>
            <a:off x="4499263" y="2556932"/>
            <a:ext cx="6397333" cy="3318936"/>
          </a:xfrm>
        </p:spPr>
        <p:txBody>
          <a:bodyPr>
            <a:normAutofit lnSpcReduction="10000"/>
          </a:bodyPr>
          <a:lstStyle/>
          <a:p>
            <a:r>
              <a:rPr lang="en-US" dirty="0"/>
              <a:t>Don’t collect it when you don’t need it.</a:t>
            </a:r>
          </a:p>
          <a:p>
            <a:r>
              <a:rPr lang="en-US" dirty="0"/>
              <a:t>Gender is not fixed, binary, or immutable, and is sometimes accidentally entered wrong.</a:t>
            </a:r>
          </a:p>
          <a:p>
            <a:r>
              <a:rPr lang="en-US" dirty="0"/>
              <a:t>Allow people to change gender without calling support</a:t>
            </a:r>
          </a:p>
          <a:p>
            <a:r>
              <a:rPr lang="en-US" dirty="0"/>
              <a:t>Designs statistically preferred by men are considered “professional” by men. Be careful with this bias!</a:t>
            </a:r>
          </a:p>
        </p:txBody>
      </p:sp>
      <p:pic>
        <p:nvPicPr>
          <p:cNvPr id="2050" name="Picture 2" descr="A TransGender-Symbol black-and-white.svg">
            <a:extLst>
              <a:ext uri="{FF2B5EF4-FFF2-40B4-BE49-F238E27FC236}">
                <a16:creationId xmlns:a16="http://schemas.microsoft.com/office/drawing/2014/main" id="{C408FCFA-6A52-4EB2-B44E-77171F1810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1" y="2639291"/>
            <a:ext cx="2975591" cy="3467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190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055C24-DF36-4210-A5BE-02EB6D13E8C9}"/>
              </a:ext>
            </a:extLst>
          </p:cNvPr>
          <p:cNvPicPr>
            <a:picLocks noChangeAspect="1"/>
          </p:cNvPicPr>
          <p:nvPr/>
        </p:nvPicPr>
        <p:blipFill>
          <a:blip r:embed="rId3"/>
          <a:stretch>
            <a:fillRect/>
          </a:stretch>
        </p:blipFill>
        <p:spPr>
          <a:xfrm>
            <a:off x="161097" y="337706"/>
            <a:ext cx="11869806" cy="6182588"/>
          </a:xfrm>
          <a:prstGeom prst="rect">
            <a:avLst/>
          </a:prstGeom>
        </p:spPr>
      </p:pic>
    </p:spTree>
    <p:extLst>
      <p:ext uri="{BB962C8B-B14F-4D97-AF65-F5344CB8AC3E}">
        <p14:creationId xmlns:p14="http://schemas.microsoft.com/office/powerpoint/2010/main" val="882950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36B40-838D-4BE3-8942-1267AA67C48D}"/>
              </a:ext>
            </a:extLst>
          </p:cNvPr>
          <p:cNvSpPr>
            <a:spLocks noGrp="1"/>
          </p:cNvSpPr>
          <p:nvPr>
            <p:ph type="title"/>
          </p:nvPr>
        </p:nvSpPr>
        <p:spPr/>
        <p:txBody>
          <a:bodyPr>
            <a:normAutofit/>
          </a:bodyPr>
          <a:lstStyle/>
          <a:p>
            <a:r>
              <a:rPr lang="en-US" dirty="0"/>
              <a:t>Why Discriminatory Design Happen?</a:t>
            </a:r>
          </a:p>
        </p:txBody>
      </p:sp>
      <p:sp>
        <p:nvSpPr>
          <p:cNvPr id="3" name="Content Placeholder 2">
            <a:extLst>
              <a:ext uri="{FF2B5EF4-FFF2-40B4-BE49-F238E27FC236}">
                <a16:creationId xmlns:a16="http://schemas.microsoft.com/office/drawing/2014/main" id="{04D1A4B3-3FA2-4FD9-AF0A-F5319F883170}"/>
              </a:ext>
            </a:extLst>
          </p:cNvPr>
          <p:cNvSpPr>
            <a:spLocks noGrp="1"/>
          </p:cNvSpPr>
          <p:nvPr>
            <p:ph idx="1"/>
          </p:nvPr>
        </p:nvSpPr>
        <p:spPr>
          <a:xfrm>
            <a:off x="4914899" y="2556932"/>
            <a:ext cx="5981697" cy="3318936"/>
          </a:xfrm>
        </p:spPr>
        <p:txBody>
          <a:bodyPr>
            <a:normAutofit fontScale="85000" lnSpcReduction="20000"/>
          </a:bodyPr>
          <a:lstStyle/>
          <a:p>
            <a:pPr marL="0" indent="0" algn="ctr">
              <a:buNone/>
            </a:pPr>
            <a:r>
              <a:rPr lang="en-US" sz="2800" dirty="0">
                <a:solidFill>
                  <a:schemeClr val="accent4"/>
                </a:solidFill>
              </a:rPr>
              <a:t>Designing for the 100% - or even 5% - is </a:t>
            </a:r>
            <a:r>
              <a:rPr lang="en-US" sz="2800" b="1" dirty="0">
                <a:solidFill>
                  <a:schemeClr val="accent4"/>
                </a:solidFill>
              </a:rPr>
              <a:t>hard</a:t>
            </a:r>
            <a:r>
              <a:rPr lang="en-US" sz="2800" dirty="0">
                <a:solidFill>
                  <a:schemeClr val="accent4"/>
                </a:solidFill>
              </a:rPr>
              <a:t>. </a:t>
            </a:r>
            <a:br>
              <a:rPr lang="en-US" sz="2800" dirty="0"/>
            </a:br>
            <a:r>
              <a:rPr lang="en-US" sz="2800" b="1" dirty="0">
                <a:solidFill>
                  <a:schemeClr val="accent4"/>
                </a:solidFill>
              </a:rPr>
              <a:t>The 2% is easy!</a:t>
            </a:r>
            <a:br>
              <a:rPr lang="en-US" dirty="0"/>
            </a:br>
            <a:endParaRPr lang="en-US" dirty="0"/>
          </a:p>
          <a:p>
            <a:r>
              <a:rPr lang="en-US" dirty="0"/>
              <a:t>USA residents are 4.3% of the world population (UN)</a:t>
            </a:r>
          </a:p>
          <a:p>
            <a:r>
              <a:rPr lang="en-US" dirty="0"/>
              <a:t>Approximately 8% of people in the USA say they do not speak or write English well (US Census Dept)</a:t>
            </a:r>
          </a:p>
          <a:p>
            <a:r>
              <a:rPr lang="en-US" dirty="0"/>
              <a:t>Approximately 25% of American adults have zero credit cards</a:t>
            </a:r>
          </a:p>
          <a:p>
            <a:r>
              <a:rPr lang="en-US" dirty="0"/>
              <a:t>30% of Americans have no internet at home</a:t>
            </a:r>
          </a:p>
          <a:p>
            <a:pPr marL="0" indent="0" algn="ctr">
              <a:buNone/>
            </a:pPr>
            <a:r>
              <a:rPr lang="en-US" b="1" dirty="0">
                <a:latin typeface="Consolas" panose="020B0609020204030204" pitchFamily="49" charset="0"/>
              </a:rPr>
              <a:t>.043 × .92 × .75 × .70 = 2.1%</a:t>
            </a:r>
          </a:p>
        </p:txBody>
      </p:sp>
      <p:pic>
        <p:nvPicPr>
          <p:cNvPr id="5" name="Picture 4">
            <a:extLst>
              <a:ext uri="{FF2B5EF4-FFF2-40B4-BE49-F238E27FC236}">
                <a16:creationId xmlns:a16="http://schemas.microsoft.com/office/drawing/2014/main" id="{CA281CCB-6136-4ABC-838E-08E35F4975D0}"/>
              </a:ext>
            </a:extLst>
          </p:cNvPr>
          <p:cNvPicPr>
            <a:picLocks noChangeAspect="1"/>
          </p:cNvPicPr>
          <p:nvPr/>
        </p:nvPicPr>
        <p:blipFill>
          <a:blip r:embed="rId3"/>
          <a:stretch>
            <a:fillRect/>
          </a:stretch>
        </p:blipFill>
        <p:spPr>
          <a:xfrm>
            <a:off x="1295402" y="2474675"/>
            <a:ext cx="3461688" cy="3401193"/>
          </a:xfrm>
          <a:prstGeom prst="rect">
            <a:avLst/>
          </a:prstGeom>
        </p:spPr>
      </p:pic>
    </p:spTree>
    <p:extLst>
      <p:ext uri="{BB962C8B-B14F-4D97-AF65-F5344CB8AC3E}">
        <p14:creationId xmlns:p14="http://schemas.microsoft.com/office/powerpoint/2010/main" val="41965616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EA384-C7A4-4ACA-AD38-C01EB748C80C}"/>
              </a:ext>
            </a:extLst>
          </p:cNvPr>
          <p:cNvSpPr>
            <a:spLocks noGrp="1"/>
          </p:cNvSpPr>
          <p:nvPr>
            <p:ph type="title"/>
          </p:nvPr>
        </p:nvSpPr>
        <p:spPr/>
        <p:txBody>
          <a:bodyPr/>
          <a:lstStyle/>
          <a:p>
            <a:r>
              <a:rPr lang="en-US" dirty="0"/>
              <a:t>Asking for Gender</a:t>
            </a:r>
          </a:p>
        </p:txBody>
      </p:sp>
      <p:pic>
        <p:nvPicPr>
          <p:cNvPr id="5" name="Picture 4">
            <a:extLst>
              <a:ext uri="{FF2B5EF4-FFF2-40B4-BE49-F238E27FC236}">
                <a16:creationId xmlns:a16="http://schemas.microsoft.com/office/drawing/2014/main" id="{BD8D97D5-63D1-4609-A30A-0253F9F32C2D}"/>
              </a:ext>
            </a:extLst>
          </p:cNvPr>
          <p:cNvPicPr>
            <a:picLocks noChangeAspect="1"/>
          </p:cNvPicPr>
          <p:nvPr/>
        </p:nvPicPr>
        <p:blipFill>
          <a:blip r:embed="rId3"/>
          <a:stretch>
            <a:fillRect/>
          </a:stretch>
        </p:blipFill>
        <p:spPr>
          <a:xfrm>
            <a:off x="1395413" y="2501350"/>
            <a:ext cx="9401173" cy="3667170"/>
          </a:xfrm>
          <a:prstGeom prst="rect">
            <a:avLst/>
          </a:prstGeom>
        </p:spPr>
      </p:pic>
    </p:spTree>
    <p:extLst>
      <p:ext uri="{BB962C8B-B14F-4D97-AF65-F5344CB8AC3E}">
        <p14:creationId xmlns:p14="http://schemas.microsoft.com/office/powerpoint/2010/main" val="36758664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CD85415-71FB-458B-B231-E0D047E98E9A}"/>
              </a:ext>
            </a:extLst>
          </p:cNvPr>
          <p:cNvPicPr>
            <a:picLocks noChangeAspect="1"/>
          </p:cNvPicPr>
          <p:nvPr/>
        </p:nvPicPr>
        <p:blipFill>
          <a:blip r:embed="rId3"/>
          <a:stretch>
            <a:fillRect/>
          </a:stretch>
        </p:blipFill>
        <p:spPr>
          <a:xfrm>
            <a:off x="1693718" y="665018"/>
            <a:ext cx="8816165" cy="5520700"/>
          </a:xfrm>
          <a:prstGeom prst="rect">
            <a:avLst/>
          </a:prstGeom>
        </p:spPr>
      </p:pic>
      <p:sp>
        <p:nvSpPr>
          <p:cNvPr id="2" name="Oval 1">
            <a:extLst>
              <a:ext uri="{FF2B5EF4-FFF2-40B4-BE49-F238E27FC236}">
                <a16:creationId xmlns:a16="http://schemas.microsoft.com/office/drawing/2014/main" id="{419C6158-5790-4F0D-B85D-4CE96A9620F0}"/>
              </a:ext>
            </a:extLst>
          </p:cNvPr>
          <p:cNvSpPr/>
          <p:nvPr/>
        </p:nvSpPr>
        <p:spPr>
          <a:xfrm>
            <a:off x="4595813" y="2557463"/>
            <a:ext cx="561976" cy="547688"/>
          </a:xfrm>
          <a:prstGeom prst="ellipse">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28993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erl 6 logo Camelia">
            <a:extLst>
              <a:ext uri="{FF2B5EF4-FFF2-40B4-BE49-F238E27FC236}">
                <a16:creationId xmlns:a16="http://schemas.microsoft.com/office/drawing/2014/main" id="{58913CCF-F256-4D2A-B07F-4BD6207A9D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1343" y="1018309"/>
            <a:ext cx="6746974" cy="4925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1645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00999-AF51-47C7-BBC6-11013EA8F153}"/>
              </a:ext>
            </a:extLst>
          </p:cNvPr>
          <p:cNvSpPr>
            <a:spLocks noGrp="1"/>
          </p:cNvSpPr>
          <p:nvPr>
            <p:ph type="title"/>
          </p:nvPr>
        </p:nvSpPr>
        <p:spPr/>
        <p:txBody>
          <a:bodyPr/>
          <a:lstStyle/>
          <a:p>
            <a:r>
              <a:rPr lang="en-US" dirty="0"/>
              <a:t>Numbers &amp; Dates</a:t>
            </a:r>
          </a:p>
        </p:txBody>
      </p:sp>
      <p:sp>
        <p:nvSpPr>
          <p:cNvPr id="3" name="Content Placeholder 2">
            <a:extLst>
              <a:ext uri="{FF2B5EF4-FFF2-40B4-BE49-F238E27FC236}">
                <a16:creationId xmlns:a16="http://schemas.microsoft.com/office/drawing/2014/main" id="{AA7F7FEB-5AB8-499C-A866-54A2AF62F1B1}"/>
              </a:ext>
            </a:extLst>
          </p:cNvPr>
          <p:cNvSpPr>
            <a:spLocks noGrp="1"/>
          </p:cNvSpPr>
          <p:nvPr>
            <p:ph idx="1"/>
          </p:nvPr>
        </p:nvSpPr>
        <p:spPr>
          <a:xfrm>
            <a:off x="1295401" y="2556932"/>
            <a:ext cx="9601196" cy="3318936"/>
          </a:xfrm>
        </p:spPr>
        <p:txBody>
          <a:bodyPr>
            <a:normAutofit/>
          </a:bodyPr>
          <a:lstStyle/>
          <a:p>
            <a:r>
              <a:rPr lang="en-US" dirty="0"/>
              <a:t>Dates have local formats – MM/DD/YYYY vs. DD/MM/YYYY</a:t>
            </a:r>
          </a:p>
          <a:p>
            <a:r>
              <a:rPr lang="en-US" dirty="0"/>
              <a:t>Numbers, too – one hundred thousand is not always written 100,000</a:t>
            </a:r>
          </a:p>
          <a:p>
            <a:pPr lvl="1"/>
            <a:r>
              <a:rPr lang="en-US" dirty="0"/>
              <a:t>Sometimes 100.000</a:t>
            </a:r>
          </a:p>
          <a:p>
            <a:pPr lvl="1"/>
            <a:r>
              <a:rPr lang="en-US" dirty="0"/>
              <a:t>Or 1,00,000</a:t>
            </a:r>
          </a:p>
          <a:p>
            <a:pPr lvl="1"/>
            <a:r>
              <a:rPr lang="en-US" dirty="0"/>
              <a:t>Or </a:t>
            </a:r>
            <a:r>
              <a:rPr lang="ar-SA" b="1" dirty="0"/>
              <a:t>١٠٠٠٠٠</a:t>
            </a:r>
            <a:endParaRPr lang="en-US" b="1" dirty="0"/>
          </a:p>
        </p:txBody>
      </p:sp>
    </p:spTree>
    <p:extLst>
      <p:ext uri="{BB962C8B-B14F-4D97-AF65-F5344CB8AC3E}">
        <p14:creationId xmlns:p14="http://schemas.microsoft.com/office/powerpoint/2010/main" val="29826594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70A04-F881-456C-8AD2-C8F86827267D}"/>
              </a:ext>
            </a:extLst>
          </p:cNvPr>
          <p:cNvSpPr>
            <a:spLocks noGrp="1"/>
          </p:cNvSpPr>
          <p:nvPr>
            <p:ph type="title"/>
          </p:nvPr>
        </p:nvSpPr>
        <p:spPr/>
        <p:txBody>
          <a:bodyPr>
            <a:normAutofit fontScale="90000"/>
          </a:bodyPr>
          <a:lstStyle/>
          <a:p>
            <a:r>
              <a:rPr lang="en-US" dirty="0"/>
              <a:t>But…I Don’t Care!</a:t>
            </a:r>
            <a:br>
              <a:rPr lang="en-US" dirty="0"/>
            </a:br>
            <a:r>
              <a:rPr lang="en-US" dirty="0"/>
              <a:t>Don’t worry, Perl does!</a:t>
            </a:r>
          </a:p>
        </p:txBody>
      </p:sp>
      <p:sp>
        <p:nvSpPr>
          <p:cNvPr id="3" name="Content Placeholder 2">
            <a:extLst>
              <a:ext uri="{FF2B5EF4-FFF2-40B4-BE49-F238E27FC236}">
                <a16:creationId xmlns:a16="http://schemas.microsoft.com/office/drawing/2014/main" id="{FE87D988-3654-422C-9896-E468FFFC5067}"/>
              </a:ext>
            </a:extLst>
          </p:cNvPr>
          <p:cNvSpPr>
            <a:spLocks noGrp="1"/>
          </p:cNvSpPr>
          <p:nvPr>
            <p:ph idx="1"/>
          </p:nvPr>
        </p:nvSpPr>
        <p:spPr/>
        <p:txBody>
          <a:bodyPr/>
          <a:lstStyle/>
          <a:p>
            <a:pPr marL="0" indent="0">
              <a:buNone/>
            </a:pPr>
            <a:r>
              <a:rPr lang="en-US" dirty="0"/>
              <a:t>A possible trap – this will say it is a number and print the string:</a:t>
            </a:r>
            <a:br>
              <a:rPr lang="en-US" b="1" dirty="0"/>
            </a:br>
            <a:br>
              <a:rPr lang="en-US" b="1" dirty="0"/>
            </a:br>
            <a:r>
              <a:rPr lang="en-US" b="1" dirty="0"/>
              <a:t>	</a:t>
            </a:r>
            <a:r>
              <a:rPr lang="en-US" dirty="0">
                <a:latin typeface="Consolas" panose="020B0609020204030204" pitchFamily="49" charset="0"/>
              </a:rPr>
              <a:t>if ('١٠٠٠٠٠' =~ m/^\d+$/) { say "١٠٠٠٠٠ matches"; }</a:t>
            </a:r>
            <a:endParaRPr lang="en-US" b="1" dirty="0">
              <a:latin typeface="Consolas" panose="020B0609020204030204" pitchFamily="49" charset="0"/>
            </a:endParaRPr>
          </a:p>
          <a:p>
            <a:pPr marL="0" indent="0">
              <a:buNone/>
            </a:pPr>
            <a:endParaRPr lang="en-US" dirty="0"/>
          </a:p>
          <a:p>
            <a:pPr marL="0" indent="0">
              <a:buNone/>
            </a:pPr>
            <a:r>
              <a:rPr lang="en-US" dirty="0"/>
              <a:t>Output:</a:t>
            </a:r>
          </a:p>
          <a:p>
            <a:pPr marL="0" indent="0">
              <a:buNone/>
            </a:pPr>
            <a:r>
              <a:rPr lang="en-US" dirty="0">
                <a:latin typeface="Consolas" panose="020B0609020204030204" pitchFamily="49" charset="0"/>
              </a:rPr>
              <a:t>	١٠٠٠٠٠ matches</a:t>
            </a:r>
            <a:endParaRPr lang="en-US" dirty="0"/>
          </a:p>
        </p:txBody>
      </p:sp>
    </p:spTree>
    <p:extLst>
      <p:ext uri="{BB962C8B-B14F-4D97-AF65-F5344CB8AC3E}">
        <p14:creationId xmlns:p14="http://schemas.microsoft.com/office/powerpoint/2010/main" val="32544746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FBD6-24CA-43D9-95A4-00D861D294B7}"/>
              </a:ext>
            </a:extLst>
          </p:cNvPr>
          <p:cNvSpPr>
            <a:spLocks noGrp="1"/>
          </p:cNvSpPr>
          <p:nvPr>
            <p:ph type="title"/>
          </p:nvPr>
        </p:nvSpPr>
        <p:spPr/>
        <p:txBody>
          <a:bodyPr/>
          <a:lstStyle/>
          <a:p>
            <a:r>
              <a:rPr lang="en-US" dirty="0"/>
              <a:t>From the Docs</a:t>
            </a:r>
          </a:p>
        </p:txBody>
      </p:sp>
      <p:sp>
        <p:nvSpPr>
          <p:cNvPr id="3" name="Content Placeholder 2">
            <a:extLst>
              <a:ext uri="{FF2B5EF4-FFF2-40B4-BE49-F238E27FC236}">
                <a16:creationId xmlns:a16="http://schemas.microsoft.com/office/drawing/2014/main" id="{A14C054F-0F2F-4920-9E3C-B749E11EE17A}"/>
              </a:ext>
            </a:extLst>
          </p:cNvPr>
          <p:cNvSpPr>
            <a:spLocks noGrp="1"/>
          </p:cNvSpPr>
          <p:nvPr>
            <p:ph idx="1"/>
          </p:nvPr>
        </p:nvSpPr>
        <p:spPr/>
        <p:txBody>
          <a:bodyPr/>
          <a:lstStyle/>
          <a:p>
            <a:pPr marL="0" indent="0">
              <a:buNone/>
            </a:pPr>
            <a:r>
              <a:rPr lang="en-US" dirty="0"/>
              <a:t>From </a:t>
            </a:r>
            <a:r>
              <a:rPr lang="en-US" dirty="0" err="1"/>
              <a:t>perlre</a:t>
            </a:r>
            <a:r>
              <a:rPr lang="en-US" dirty="0"/>
              <a:t> –</a:t>
            </a:r>
          </a:p>
          <a:p>
            <a:pPr marL="0" indent="0">
              <a:buNone/>
            </a:pPr>
            <a:endParaRPr lang="en-US" dirty="0"/>
          </a:p>
          <a:p>
            <a:r>
              <a:rPr lang="en-US" dirty="0"/>
              <a:t>“The /d, /u , and /l modifiers are not likely to be of much use to you…”</a:t>
            </a:r>
          </a:p>
          <a:p>
            <a:r>
              <a:rPr lang="en-US" dirty="0"/>
              <a:t>“The /a modifier, on the other hand, may be useful.”</a:t>
            </a:r>
          </a:p>
        </p:txBody>
      </p:sp>
    </p:spTree>
    <p:extLst>
      <p:ext uri="{BB962C8B-B14F-4D97-AF65-F5344CB8AC3E}">
        <p14:creationId xmlns:p14="http://schemas.microsoft.com/office/powerpoint/2010/main" val="10429803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1B9C74-2026-4493-8F1A-9A01691897EE}"/>
              </a:ext>
            </a:extLst>
          </p:cNvPr>
          <p:cNvPicPr>
            <a:picLocks noChangeAspect="1"/>
          </p:cNvPicPr>
          <p:nvPr/>
        </p:nvPicPr>
        <p:blipFill>
          <a:blip r:embed="rId2"/>
          <a:stretch>
            <a:fillRect/>
          </a:stretch>
        </p:blipFill>
        <p:spPr>
          <a:xfrm>
            <a:off x="2968742" y="668674"/>
            <a:ext cx="6254516" cy="5520652"/>
          </a:xfrm>
          <a:prstGeom prst="rect">
            <a:avLst/>
          </a:prstGeom>
        </p:spPr>
      </p:pic>
    </p:spTree>
    <p:extLst>
      <p:ext uri="{BB962C8B-B14F-4D97-AF65-F5344CB8AC3E}">
        <p14:creationId xmlns:p14="http://schemas.microsoft.com/office/powerpoint/2010/main" val="8583911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88EF6-1C3E-4B9D-9E99-CEB4DE144BD1}"/>
              </a:ext>
            </a:extLst>
          </p:cNvPr>
          <p:cNvSpPr>
            <a:spLocks noGrp="1"/>
          </p:cNvSpPr>
          <p:nvPr>
            <p:ph type="title"/>
          </p:nvPr>
        </p:nvSpPr>
        <p:spPr/>
        <p:txBody>
          <a:bodyPr>
            <a:normAutofit fontScale="90000"/>
          </a:bodyPr>
          <a:lstStyle/>
          <a:p>
            <a:r>
              <a:rPr lang="en-US" dirty="0"/>
              <a:t>Perl Modules to Use</a:t>
            </a:r>
            <a:br>
              <a:rPr lang="en-US" dirty="0"/>
            </a:br>
            <a:r>
              <a:rPr lang="en-US" dirty="0"/>
              <a:t>…when making non-discriminatory apps…</a:t>
            </a:r>
          </a:p>
        </p:txBody>
      </p:sp>
      <p:sp>
        <p:nvSpPr>
          <p:cNvPr id="3" name="Content Placeholder 2">
            <a:extLst>
              <a:ext uri="{FF2B5EF4-FFF2-40B4-BE49-F238E27FC236}">
                <a16:creationId xmlns:a16="http://schemas.microsoft.com/office/drawing/2014/main" id="{2DA25A53-9FD7-499E-8DA7-BEB433792059}"/>
              </a:ext>
            </a:extLst>
          </p:cNvPr>
          <p:cNvSpPr>
            <a:spLocks noGrp="1"/>
          </p:cNvSpPr>
          <p:nvPr>
            <p:ph idx="1"/>
          </p:nvPr>
        </p:nvSpPr>
        <p:spPr>
          <a:xfrm>
            <a:off x="1295402" y="2556932"/>
            <a:ext cx="9601196" cy="3318936"/>
          </a:xfrm>
        </p:spPr>
        <p:txBody>
          <a:bodyPr/>
          <a:lstStyle/>
          <a:p>
            <a:r>
              <a:rPr lang="en-US" dirty="0" err="1"/>
              <a:t>DateTime</a:t>
            </a:r>
            <a:r>
              <a:rPr lang="en-US" dirty="0"/>
              <a:t>::Format::CLDR</a:t>
            </a:r>
          </a:p>
          <a:p>
            <a:r>
              <a:rPr lang="en-US" dirty="0"/>
              <a:t>CLDR::Number -</a:t>
            </a:r>
          </a:p>
          <a:p>
            <a:pPr marL="0" indent="0">
              <a:buNone/>
            </a:pPr>
            <a:endParaRPr lang="en-US" dirty="0"/>
          </a:p>
        </p:txBody>
      </p:sp>
      <p:pic>
        <p:nvPicPr>
          <p:cNvPr id="4" name="Picture 3">
            <a:extLst>
              <a:ext uri="{FF2B5EF4-FFF2-40B4-BE49-F238E27FC236}">
                <a16:creationId xmlns:a16="http://schemas.microsoft.com/office/drawing/2014/main" id="{8C01D108-AAE9-4824-BD7B-929DAE2B7217}"/>
              </a:ext>
            </a:extLst>
          </p:cNvPr>
          <p:cNvPicPr>
            <a:picLocks noChangeAspect="1"/>
          </p:cNvPicPr>
          <p:nvPr/>
        </p:nvPicPr>
        <p:blipFill>
          <a:blip r:embed="rId3"/>
          <a:stretch>
            <a:fillRect/>
          </a:stretch>
        </p:blipFill>
        <p:spPr>
          <a:xfrm>
            <a:off x="2932078" y="3484108"/>
            <a:ext cx="6327842" cy="1739730"/>
          </a:xfrm>
          <a:prstGeom prst="rect">
            <a:avLst/>
          </a:prstGeom>
        </p:spPr>
      </p:pic>
      <p:pic>
        <p:nvPicPr>
          <p:cNvPr id="5" name="Picture 4">
            <a:extLst>
              <a:ext uri="{FF2B5EF4-FFF2-40B4-BE49-F238E27FC236}">
                <a16:creationId xmlns:a16="http://schemas.microsoft.com/office/drawing/2014/main" id="{CC122E4F-5E12-4309-992E-010822712467}"/>
              </a:ext>
            </a:extLst>
          </p:cNvPr>
          <p:cNvPicPr>
            <a:picLocks noChangeAspect="1"/>
          </p:cNvPicPr>
          <p:nvPr/>
        </p:nvPicPr>
        <p:blipFill>
          <a:blip r:embed="rId4"/>
          <a:stretch>
            <a:fillRect/>
          </a:stretch>
        </p:blipFill>
        <p:spPr>
          <a:xfrm>
            <a:off x="4563729" y="5480483"/>
            <a:ext cx="3064541" cy="652030"/>
          </a:xfrm>
          <a:prstGeom prst="rect">
            <a:avLst/>
          </a:prstGeom>
        </p:spPr>
      </p:pic>
    </p:spTree>
    <p:extLst>
      <p:ext uri="{BB962C8B-B14F-4D97-AF65-F5344CB8AC3E}">
        <p14:creationId xmlns:p14="http://schemas.microsoft.com/office/powerpoint/2010/main" val="8887973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3A956-9C7C-4278-9831-9414FA32D956}"/>
              </a:ext>
            </a:extLst>
          </p:cNvPr>
          <p:cNvSpPr>
            <a:spLocks noGrp="1"/>
          </p:cNvSpPr>
          <p:nvPr>
            <p:ph type="title"/>
          </p:nvPr>
        </p:nvSpPr>
        <p:spPr/>
        <p:txBody>
          <a:bodyPr/>
          <a:lstStyle/>
          <a:p>
            <a:r>
              <a:rPr lang="en-US" dirty="0"/>
              <a:t>Names</a:t>
            </a:r>
          </a:p>
        </p:txBody>
      </p:sp>
      <p:sp>
        <p:nvSpPr>
          <p:cNvPr id="3" name="Content Placeholder 2">
            <a:extLst>
              <a:ext uri="{FF2B5EF4-FFF2-40B4-BE49-F238E27FC236}">
                <a16:creationId xmlns:a16="http://schemas.microsoft.com/office/drawing/2014/main" id="{27D05F93-2743-4D5A-BC5B-7A9AE4894D1E}"/>
              </a:ext>
            </a:extLst>
          </p:cNvPr>
          <p:cNvSpPr>
            <a:spLocks noGrp="1"/>
          </p:cNvSpPr>
          <p:nvPr>
            <p:ph idx="1"/>
          </p:nvPr>
        </p:nvSpPr>
        <p:spPr/>
        <p:txBody>
          <a:bodyPr>
            <a:normAutofit fontScale="92500" lnSpcReduction="20000"/>
          </a:bodyPr>
          <a:lstStyle/>
          <a:p>
            <a:r>
              <a:rPr lang="en-US" dirty="0"/>
              <a:t>“first name” doesn’t mean given name and “last name” doesn’t mean family name</a:t>
            </a:r>
          </a:p>
          <a:p>
            <a:r>
              <a:rPr lang="en-US" dirty="0"/>
              <a:t>Some cultures don’t prefer &lt;title&gt; &lt;</a:t>
            </a:r>
            <a:r>
              <a:rPr lang="en-US" dirty="0" err="1"/>
              <a:t>lastname</a:t>
            </a:r>
            <a:r>
              <a:rPr lang="en-US" dirty="0"/>
              <a:t>&gt;</a:t>
            </a:r>
          </a:p>
          <a:p>
            <a:pPr lvl="1"/>
            <a:r>
              <a:rPr lang="en-US" dirty="0"/>
              <a:t>“Ms. </a:t>
            </a:r>
            <a:r>
              <a:rPr lang="en-US" dirty="0" err="1"/>
              <a:t>Gunnarsdóttir</a:t>
            </a:r>
            <a:r>
              <a:rPr lang="en-US" dirty="0"/>
              <a:t>”</a:t>
            </a:r>
          </a:p>
          <a:p>
            <a:r>
              <a:rPr lang="en-US" dirty="0"/>
              <a:t>Allow nicknames and other non-legal names if possible</a:t>
            </a:r>
          </a:p>
          <a:p>
            <a:r>
              <a:rPr lang="en-US" dirty="0"/>
              <a:t>Explain why you need the name</a:t>
            </a:r>
          </a:p>
          <a:p>
            <a:r>
              <a:rPr lang="en-US" dirty="0"/>
              <a:t>Use of middle initials is culturally dependent</a:t>
            </a:r>
          </a:p>
          <a:p>
            <a:r>
              <a:rPr lang="en-US" dirty="0"/>
              <a:t>Don’t assume two names, or even three when you want a middle initial.  One blank!</a:t>
            </a:r>
          </a:p>
          <a:p>
            <a:r>
              <a:rPr lang="en-US" dirty="0"/>
              <a:t>Don’t use name to link databases</a:t>
            </a:r>
          </a:p>
        </p:txBody>
      </p:sp>
      <p:pic>
        <p:nvPicPr>
          <p:cNvPr id="5126" name="Picture 6" descr="Image result for name">
            <a:extLst>
              <a:ext uri="{FF2B5EF4-FFF2-40B4-BE49-F238E27FC236}">
                <a16:creationId xmlns:a16="http://schemas.microsoft.com/office/drawing/2014/main" id="{BE580C32-BBAA-4E58-8786-56E402CB35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2437" y="2908679"/>
            <a:ext cx="2476497" cy="1596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10205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8AA1B-F096-4141-AC07-EC564B78F1FC}"/>
              </a:ext>
            </a:extLst>
          </p:cNvPr>
          <p:cNvSpPr>
            <a:spLocks noGrp="1"/>
          </p:cNvSpPr>
          <p:nvPr>
            <p:ph type="title"/>
          </p:nvPr>
        </p:nvSpPr>
        <p:spPr/>
        <p:txBody>
          <a:bodyPr/>
          <a:lstStyle/>
          <a:p>
            <a:r>
              <a:rPr lang="en-US" dirty="0"/>
              <a:t>More Names</a:t>
            </a:r>
          </a:p>
        </p:txBody>
      </p:sp>
      <p:sp>
        <p:nvSpPr>
          <p:cNvPr id="3" name="Content Placeholder 2">
            <a:extLst>
              <a:ext uri="{FF2B5EF4-FFF2-40B4-BE49-F238E27FC236}">
                <a16:creationId xmlns:a16="http://schemas.microsoft.com/office/drawing/2014/main" id="{B8C09A30-F995-4C04-A30C-C0DC6BD1F976}"/>
              </a:ext>
            </a:extLst>
          </p:cNvPr>
          <p:cNvSpPr>
            <a:spLocks noGrp="1"/>
          </p:cNvSpPr>
          <p:nvPr>
            <p:ph idx="1"/>
          </p:nvPr>
        </p:nvSpPr>
        <p:spPr>
          <a:xfrm>
            <a:off x="5482367" y="2556932"/>
            <a:ext cx="5414229" cy="3318936"/>
          </a:xfrm>
        </p:spPr>
        <p:txBody>
          <a:bodyPr>
            <a:normAutofit/>
          </a:bodyPr>
          <a:lstStyle/>
          <a:p>
            <a:r>
              <a:rPr lang="en-US" dirty="0"/>
              <a:t>Allow apostrophes, </a:t>
            </a:r>
            <a:r>
              <a:rPr lang="en-US" dirty="0" err="1"/>
              <a:t>hypens</a:t>
            </a:r>
            <a:r>
              <a:rPr lang="en-US" dirty="0"/>
              <a:t>, and spaces in names</a:t>
            </a:r>
          </a:p>
          <a:p>
            <a:pPr lvl="1"/>
            <a:r>
              <a:rPr lang="en-US" dirty="0"/>
              <a:t>Mr. O’Malley</a:t>
            </a:r>
          </a:p>
          <a:p>
            <a:r>
              <a:rPr lang="en-US" dirty="0"/>
              <a:t>And accent marks</a:t>
            </a:r>
          </a:p>
          <a:p>
            <a:pPr lvl="1"/>
            <a:r>
              <a:rPr lang="en-US" dirty="0"/>
              <a:t>José – he’s not Jose.</a:t>
            </a:r>
          </a:p>
          <a:p>
            <a:r>
              <a:rPr lang="en-US" dirty="0"/>
              <a:t>John Smith Sr. and John Smith Jr. might both use your system</a:t>
            </a:r>
          </a:p>
        </p:txBody>
      </p:sp>
      <p:pic>
        <p:nvPicPr>
          <p:cNvPr id="6148" name="Picture 4" descr="Image result for ellis island">
            <a:extLst>
              <a:ext uri="{FF2B5EF4-FFF2-40B4-BE49-F238E27FC236}">
                <a16:creationId xmlns:a16="http://schemas.microsoft.com/office/drawing/2014/main" id="{D7E4C0DA-7857-4451-8454-1101611018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2" y="2556931"/>
            <a:ext cx="4186966" cy="3318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6302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AC862-152C-45D2-8C70-32AEEE1D539B}"/>
              </a:ext>
            </a:extLst>
          </p:cNvPr>
          <p:cNvSpPr>
            <a:spLocks noGrp="1"/>
          </p:cNvSpPr>
          <p:nvPr>
            <p:ph type="title"/>
          </p:nvPr>
        </p:nvSpPr>
        <p:spPr/>
        <p:txBody>
          <a:bodyPr/>
          <a:lstStyle/>
          <a:p>
            <a:r>
              <a:rPr lang="en-US" dirty="0"/>
              <a:t>We Only Do Business in the USA!</a:t>
            </a:r>
          </a:p>
        </p:txBody>
      </p:sp>
      <p:sp>
        <p:nvSpPr>
          <p:cNvPr id="11" name="Text Placeholder 10">
            <a:extLst>
              <a:ext uri="{FF2B5EF4-FFF2-40B4-BE49-F238E27FC236}">
                <a16:creationId xmlns:a16="http://schemas.microsoft.com/office/drawing/2014/main" id="{FF5263AF-AB66-4131-A65C-1401E4AE02D3}"/>
              </a:ext>
            </a:extLst>
          </p:cNvPr>
          <p:cNvSpPr>
            <a:spLocks noGrp="1"/>
          </p:cNvSpPr>
          <p:nvPr>
            <p:ph type="body" idx="1"/>
          </p:nvPr>
        </p:nvSpPr>
        <p:spPr/>
        <p:txBody>
          <a:bodyPr/>
          <a:lstStyle/>
          <a:p>
            <a:r>
              <a:rPr lang="en-US" dirty="0"/>
              <a:t>And by that, we mean…</a:t>
            </a:r>
          </a:p>
        </p:txBody>
      </p:sp>
    </p:spTree>
    <p:extLst>
      <p:ext uri="{BB962C8B-B14F-4D97-AF65-F5344CB8AC3E}">
        <p14:creationId xmlns:p14="http://schemas.microsoft.com/office/powerpoint/2010/main" val="23498463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F2033-6662-4D29-B9D6-A224E1393922}"/>
              </a:ext>
            </a:extLst>
          </p:cNvPr>
          <p:cNvSpPr>
            <a:spLocks noGrp="1"/>
          </p:cNvSpPr>
          <p:nvPr>
            <p:ph type="title"/>
          </p:nvPr>
        </p:nvSpPr>
        <p:spPr/>
        <p:txBody>
          <a:bodyPr>
            <a:normAutofit/>
          </a:bodyPr>
          <a:lstStyle/>
          <a:p>
            <a:r>
              <a:rPr lang="en-US" dirty="0"/>
              <a:t>Bad Example Perl Code</a:t>
            </a:r>
          </a:p>
        </p:txBody>
      </p:sp>
      <p:pic>
        <p:nvPicPr>
          <p:cNvPr id="4" name="Picture 3">
            <a:extLst>
              <a:ext uri="{FF2B5EF4-FFF2-40B4-BE49-F238E27FC236}">
                <a16:creationId xmlns:a16="http://schemas.microsoft.com/office/drawing/2014/main" id="{AC97B77C-B872-492F-8D97-265150F23234}"/>
              </a:ext>
            </a:extLst>
          </p:cNvPr>
          <p:cNvPicPr>
            <a:picLocks noChangeAspect="1"/>
          </p:cNvPicPr>
          <p:nvPr/>
        </p:nvPicPr>
        <p:blipFill>
          <a:blip r:embed="rId3"/>
          <a:stretch>
            <a:fillRect/>
          </a:stretch>
        </p:blipFill>
        <p:spPr>
          <a:xfrm>
            <a:off x="2032484" y="2955780"/>
            <a:ext cx="8127031" cy="946439"/>
          </a:xfrm>
          <a:prstGeom prst="rect">
            <a:avLst/>
          </a:prstGeom>
        </p:spPr>
      </p:pic>
    </p:spTree>
    <p:extLst>
      <p:ext uri="{BB962C8B-B14F-4D97-AF65-F5344CB8AC3E}">
        <p14:creationId xmlns:p14="http://schemas.microsoft.com/office/powerpoint/2010/main" val="32697180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1154C-AD8C-460F-A2C1-EB9E47F0D08B}"/>
              </a:ext>
            </a:extLst>
          </p:cNvPr>
          <p:cNvSpPr>
            <a:spLocks noGrp="1"/>
          </p:cNvSpPr>
          <p:nvPr>
            <p:ph type="title"/>
          </p:nvPr>
        </p:nvSpPr>
        <p:spPr/>
        <p:txBody>
          <a:bodyPr>
            <a:normAutofit/>
          </a:bodyPr>
          <a:lstStyle/>
          <a:p>
            <a:r>
              <a:rPr lang="en-US" dirty="0"/>
              <a:t>Names – Make it Easy to Get Married!</a:t>
            </a:r>
          </a:p>
        </p:txBody>
      </p:sp>
      <p:sp>
        <p:nvSpPr>
          <p:cNvPr id="3" name="Content Placeholder 2">
            <a:extLst>
              <a:ext uri="{FF2B5EF4-FFF2-40B4-BE49-F238E27FC236}">
                <a16:creationId xmlns:a16="http://schemas.microsoft.com/office/drawing/2014/main" id="{4C67ACC2-4298-40F7-B897-07B59D9D8740}"/>
              </a:ext>
            </a:extLst>
          </p:cNvPr>
          <p:cNvSpPr>
            <a:spLocks noGrp="1"/>
          </p:cNvSpPr>
          <p:nvPr>
            <p:ph idx="1"/>
          </p:nvPr>
        </p:nvSpPr>
        <p:spPr>
          <a:xfrm>
            <a:off x="4094017" y="2556932"/>
            <a:ext cx="6802579" cy="3318936"/>
          </a:xfrm>
        </p:spPr>
        <p:txBody>
          <a:bodyPr>
            <a:normAutofit/>
          </a:bodyPr>
          <a:lstStyle/>
          <a:p>
            <a:r>
              <a:rPr lang="en-US" dirty="0"/>
              <a:t>Names don’t stay the same for life</a:t>
            </a:r>
          </a:p>
          <a:p>
            <a:r>
              <a:rPr lang="en-US" dirty="0"/>
              <a:t>Usernames change –</a:t>
            </a:r>
            <a:r>
              <a:rPr lang="en-US" i="1" dirty="0" err="1"/>
              <a:t>jdoe</a:t>
            </a:r>
            <a:r>
              <a:rPr lang="en-US" dirty="0"/>
              <a:t> marries Mr. Smith and becomes </a:t>
            </a:r>
            <a:r>
              <a:rPr lang="en-US" i="1" dirty="0" err="1"/>
              <a:t>jsmith</a:t>
            </a:r>
            <a:r>
              <a:rPr lang="en-US" dirty="0"/>
              <a:t>.</a:t>
            </a:r>
          </a:p>
          <a:p>
            <a:r>
              <a:rPr lang="en-US" dirty="0"/>
              <a:t>If you store multiple names/addresses, ask if the user wants to change them all.</a:t>
            </a:r>
          </a:p>
          <a:p>
            <a:r>
              <a:rPr lang="en-US" dirty="0"/>
              <a:t>Don’t require everyone to have specific documentation of legal name changes</a:t>
            </a:r>
          </a:p>
        </p:txBody>
      </p:sp>
      <p:pic>
        <p:nvPicPr>
          <p:cNvPr id="10" name="Picture 9">
            <a:extLst>
              <a:ext uri="{FF2B5EF4-FFF2-40B4-BE49-F238E27FC236}">
                <a16:creationId xmlns:a16="http://schemas.microsoft.com/office/drawing/2014/main" id="{A039DE4E-DF57-4B60-BE82-84985DFD2357}"/>
              </a:ext>
            </a:extLst>
          </p:cNvPr>
          <p:cNvPicPr>
            <a:picLocks noChangeAspect="1"/>
          </p:cNvPicPr>
          <p:nvPr/>
        </p:nvPicPr>
        <p:blipFill>
          <a:blip r:embed="rId3"/>
          <a:stretch>
            <a:fillRect/>
          </a:stretch>
        </p:blipFill>
        <p:spPr>
          <a:xfrm>
            <a:off x="1295402" y="2556932"/>
            <a:ext cx="2689126" cy="3255985"/>
          </a:xfrm>
          <a:prstGeom prst="rect">
            <a:avLst/>
          </a:prstGeom>
        </p:spPr>
      </p:pic>
    </p:spTree>
    <p:extLst>
      <p:ext uri="{BB962C8B-B14F-4D97-AF65-F5344CB8AC3E}">
        <p14:creationId xmlns:p14="http://schemas.microsoft.com/office/powerpoint/2010/main" val="6012463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07531-3D1C-4D15-B351-1B037A6D076F}"/>
              </a:ext>
            </a:extLst>
          </p:cNvPr>
          <p:cNvSpPr>
            <a:spLocks noGrp="1"/>
          </p:cNvSpPr>
          <p:nvPr>
            <p:ph type="title"/>
          </p:nvPr>
        </p:nvSpPr>
        <p:spPr/>
        <p:txBody>
          <a:bodyPr/>
          <a:lstStyle/>
          <a:p>
            <a:r>
              <a:rPr lang="en-US" dirty="0"/>
              <a:t>Don’t Link Databases with Username</a:t>
            </a:r>
          </a:p>
        </p:txBody>
      </p:sp>
      <p:pic>
        <p:nvPicPr>
          <p:cNvPr id="7" name="Picture 6">
            <a:extLst>
              <a:ext uri="{FF2B5EF4-FFF2-40B4-BE49-F238E27FC236}">
                <a16:creationId xmlns:a16="http://schemas.microsoft.com/office/drawing/2014/main" id="{39CE9039-4299-4954-9052-69CB7298166F}"/>
              </a:ext>
            </a:extLst>
          </p:cNvPr>
          <p:cNvPicPr>
            <a:picLocks noChangeAspect="1"/>
          </p:cNvPicPr>
          <p:nvPr/>
        </p:nvPicPr>
        <p:blipFill>
          <a:blip r:embed="rId3"/>
          <a:stretch>
            <a:fillRect/>
          </a:stretch>
        </p:blipFill>
        <p:spPr>
          <a:xfrm>
            <a:off x="2009232" y="3166003"/>
            <a:ext cx="8173536" cy="2047875"/>
          </a:xfrm>
          <a:prstGeom prst="rect">
            <a:avLst/>
          </a:prstGeom>
        </p:spPr>
      </p:pic>
      <p:sp>
        <p:nvSpPr>
          <p:cNvPr id="8" name="TextBox 7">
            <a:extLst>
              <a:ext uri="{FF2B5EF4-FFF2-40B4-BE49-F238E27FC236}">
                <a16:creationId xmlns:a16="http://schemas.microsoft.com/office/drawing/2014/main" id="{186C9B26-344B-4073-A908-28391CD99832}"/>
              </a:ext>
            </a:extLst>
          </p:cNvPr>
          <p:cNvSpPr txBox="1"/>
          <p:nvPr/>
        </p:nvSpPr>
        <p:spPr>
          <a:xfrm>
            <a:off x="6357938" y="3671888"/>
            <a:ext cx="2028824" cy="369332"/>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OLD USERNAME</a:t>
            </a:r>
          </a:p>
        </p:txBody>
      </p:sp>
    </p:spTree>
    <p:extLst>
      <p:ext uri="{BB962C8B-B14F-4D97-AF65-F5344CB8AC3E}">
        <p14:creationId xmlns:p14="http://schemas.microsoft.com/office/powerpoint/2010/main" val="38565650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DA89ED-BE17-4231-85C9-C290F38C93E9}"/>
              </a:ext>
            </a:extLst>
          </p:cNvPr>
          <p:cNvPicPr>
            <a:picLocks noChangeAspect="1"/>
          </p:cNvPicPr>
          <p:nvPr/>
        </p:nvPicPr>
        <p:blipFill>
          <a:blip r:embed="rId3"/>
          <a:stretch>
            <a:fillRect/>
          </a:stretch>
        </p:blipFill>
        <p:spPr>
          <a:xfrm>
            <a:off x="877396" y="758536"/>
            <a:ext cx="10416980" cy="5351319"/>
          </a:xfrm>
          <a:prstGeom prst="rect">
            <a:avLst/>
          </a:prstGeom>
        </p:spPr>
      </p:pic>
    </p:spTree>
    <p:extLst>
      <p:ext uri="{BB962C8B-B14F-4D97-AF65-F5344CB8AC3E}">
        <p14:creationId xmlns:p14="http://schemas.microsoft.com/office/powerpoint/2010/main" val="6915825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72F1D-3139-4275-9F38-7B64BED2561E}"/>
              </a:ext>
            </a:extLst>
          </p:cNvPr>
          <p:cNvSpPr>
            <a:spLocks noGrp="1"/>
          </p:cNvSpPr>
          <p:nvPr>
            <p:ph type="title"/>
          </p:nvPr>
        </p:nvSpPr>
        <p:spPr/>
        <p:txBody>
          <a:bodyPr/>
          <a:lstStyle/>
          <a:p>
            <a:r>
              <a:rPr lang="en-US" dirty="0"/>
              <a:t>Phone Numbers</a:t>
            </a:r>
          </a:p>
        </p:txBody>
      </p:sp>
      <p:sp>
        <p:nvSpPr>
          <p:cNvPr id="3" name="Content Placeholder 2">
            <a:extLst>
              <a:ext uri="{FF2B5EF4-FFF2-40B4-BE49-F238E27FC236}">
                <a16:creationId xmlns:a16="http://schemas.microsoft.com/office/drawing/2014/main" id="{F06EC7D4-B831-435A-AC2B-F3826C62D836}"/>
              </a:ext>
            </a:extLst>
          </p:cNvPr>
          <p:cNvSpPr>
            <a:spLocks noGrp="1"/>
          </p:cNvSpPr>
          <p:nvPr>
            <p:ph idx="1"/>
          </p:nvPr>
        </p:nvSpPr>
        <p:spPr>
          <a:xfrm>
            <a:off x="3869956" y="2556932"/>
            <a:ext cx="7026639" cy="3318936"/>
          </a:xfrm>
        </p:spPr>
        <p:txBody>
          <a:bodyPr>
            <a:normAutofit/>
          </a:bodyPr>
          <a:lstStyle/>
          <a:p>
            <a:r>
              <a:rPr lang="en-US" dirty="0"/>
              <a:t>Allow out-of-country phone numbers</a:t>
            </a:r>
          </a:p>
          <a:p>
            <a:r>
              <a:rPr lang="en-US" dirty="0"/>
              <a:t>Not everyone has cell coverage</a:t>
            </a:r>
          </a:p>
          <a:p>
            <a:r>
              <a:rPr lang="en-US" dirty="0"/>
              <a:t>Let the computer format the number</a:t>
            </a:r>
          </a:p>
          <a:p>
            <a:pPr lvl="1"/>
            <a:r>
              <a:rPr lang="en-US" dirty="0"/>
              <a:t>You want 5555551212 entered, not 1-555-555-1212 or (555) 555-1212 – Perl is awesome and can munge text!</a:t>
            </a:r>
          </a:p>
        </p:txBody>
      </p:sp>
      <p:pic>
        <p:nvPicPr>
          <p:cNvPr id="4" name="Picture 3">
            <a:extLst>
              <a:ext uri="{FF2B5EF4-FFF2-40B4-BE49-F238E27FC236}">
                <a16:creationId xmlns:a16="http://schemas.microsoft.com/office/drawing/2014/main" id="{9DAB565C-BF3C-4A79-B362-67FFC8636A8E}"/>
              </a:ext>
            </a:extLst>
          </p:cNvPr>
          <p:cNvPicPr>
            <a:picLocks noChangeAspect="1"/>
          </p:cNvPicPr>
          <p:nvPr/>
        </p:nvPicPr>
        <p:blipFill>
          <a:blip r:embed="rId2"/>
          <a:stretch>
            <a:fillRect/>
          </a:stretch>
        </p:blipFill>
        <p:spPr>
          <a:xfrm>
            <a:off x="1295402" y="2556932"/>
            <a:ext cx="2574554" cy="3397059"/>
          </a:xfrm>
          <a:prstGeom prst="rect">
            <a:avLst/>
          </a:prstGeom>
        </p:spPr>
      </p:pic>
    </p:spTree>
    <p:extLst>
      <p:ext uri="{BB962C8B-B14F-4D97-AF65-F5344CB8AC3E}">
        <p14:creationId xmlns:p14="http://schemas.microsoft.com/office/powerpoint/2010/main" val="19632704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6F99B7-EB5B-498F-8D88-572EC8F34221}"/>
              </a:ext>
            </a:extLst>
          </p:cNvPr>
          <p:cNvPicPr>
            <a:picLocks noChangeAspect="1"/>
          </p:cNvPicPr>
          <p:nvPr/>
        </p:nvPicPr>
        <p:blipFill>
          <a:blip r:embed="rId2"/>
          <a:stretch>
            <a:fillRect/>
          </a:stretch>
        </p:blipFill>
        <p:spPr>
          <a:xfrm>
            <a:off x="2854036" y="657574"/>
            <a:ext cx="6483927" cy="5542851"/>
          </a:xfrm>
          <a:prstGeom prst="rect">
            <a:avLst/>
          </a:prstGeom>
        </p:spPr>
      </p:pic>
    </p:spTree>
    <p:extLst>
      <p:ext uri="{BB962C8B-B14F-4D97-AF65-F5344CB8AC3E}">
        <p14:creationId xmlns:p14="http://schemas.microsoft.com/office/powerpoint/2010/main" val="37566551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FF1AE6-ADA9-4D48-989E-D3FB3A9BE4B7}"/>
              </a:ext>
            </a:extLst>
          </p:cNvPr>
          <p:cNvPicPr>
            <a:picLocks noChangeAspect="1"/>
          </p:cNvPicPr>
          <p:nvPr/>
        </p:nvPicPr>
        <p:blipFill>
          <a:blip r:embed="rId2"/>
          <a:stretch>
            <a:fillRect/>
          </a:stretch>
        </p:blipFill>
        <p:spPr>
          <a:xfrm>
            <a:off x="1449531" y="641119"/>
            <a:ext cx="9292937" cy="5575762"/>
          </a:xfrm>
          <a:prstGeom prst="rect">
            <a:avLst/>
          </a:prstGeom>
        </p:spPr>
      </p:pic>
    </p:spTree>
    <p:extLst>
      <p:ext uri="{BB962C8B-B14F-4D97-AF65-F5344CB8AC3E}">
        <p14:creationId xmlns:p14="http://schemas.microsoft.com/office/powerpoint/2010/main" val="4661254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FADE2D-B9D9-4058-828E-02008AF698C2}"/>
              </a:ext>
            </a:extLst>
          </p:cNvPr>
          <p:cNvPicPr>
            <a:picLocks noChangeAspect="1"/>
          </p:cNvPicPr>
          <p:nvPr/>
        </p:nvPicPr>
        <p:blipFill>
          <a:blip r:embed="rId3"/>
          <a:stretch>
            <a:fillRect/>
          </a:stretch>
        </p:blipFill>
        <p:spPr>
          <a:xfrm>
            <a:off x="2485159" y="709557"/>
            <a:ext cx="7221682" cy="5438886"/>
          </a:xfrm>
          <a:prstGeom prst="rect">
            <a:avLst/>
          </a:prstGeom>
        </p:spPr>
      </p:pic>
    </p:spTree>
    <p:extLst>
      <p:ext uri="{BB962C8B-B14F-4D97-AF65-F5344CB8AC3E}">
        <p14:creationId xmlns:p14="http://schemas.microsoft.com/office/powerpoint/2010/main" val="27202392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512A9-B3B0-4A35-B5AE-13FD0A8E6528}"/>
              </a:ext>
            </a:extLst>
          </p:cNvPr>
          <p:cNvSpPr>
            <a:spLocks noGrp="1"/>
          </p:cNvSpPr>
          <p:nvPr>
            <p:ph type="title"/>
          </p:nvPr>
        </p:nvSpPr>
        <p:spPr/>
        <p:txBody>
          <a:bodyPr/>
          <a:lstStyle/>
          <a:p>
            <a:r>
              <a:rPr lang="en-US" dirty="0"/>
              <a:t>Language Usage</a:t>
            </a:r>
          </a:p>
        </p:txBody>
      </p:sp>
      <p:pic>
        <p:nvPicPr>
          <p:cNvPr id="4" name="Picture 3">
            <a:extLst>
              <a:ext uri="{FF2B5EF4-FFF2-40B4-BE49-F238E27FC236}">
                <a16:creationId xmlns:a16="http://schemas.microsoft.com/office/drawing/2014/main" id="{D88B33E9-5523-4917-BB68-17E74349107B}"/>
              </a:ext>
            </a:extLst>
          </p:cNvPr>
          <p:cNvPicPr>
            <a:picLocks noChangeAspect="1"/>
          </p:cNvPicPr>
          <p:nvPr/>
        </p:nvPicPr>
        <p:blipFill>
          <a:blip r:embed="rId3"/>
          <a:stretch>
            <a:fillRect/>
          </a:stretch>
        </p:blipFill>
        <p:spPr>
          <a:xfrm>
            <a:off x="3202643" y="2556932"/>
            <a:ext cx="5786711" cy="3139018"/>
          </a:xfrm>
          <a:prstGeom prst="rect">
            <a:avLst/>
          </a:prstGeom>
        </p:spPr>
      </p:pic>
    </p:spTree>
    <p:extLst>
      <p:ext uri="{BB962C8B-B14F-4D97-AF65-F5344CB8AC3E}">
        <p14:creationId xmlns:p14="http://schemas.microsoft.com/office/powerpoint/2010/main" val="7037022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85579-4475-4D17-A8BB-D1A7F6E93E62}"/>
              </a:ext>
            </a:extLst>
          </p:cNvPr>
          <p:cNvSpPr>
            <a:spLocks noGrp="1"/>
          </p:cNvSpPr>
          <p:nvPr>
            <p:ph type="title"/>
          </p:nvPr>
        </p:nvSpPr>
        <p:spPr/>
        <p:txBody>
          <a:bodyPr/>
          <a:lstStyle/>
          <a:p>
            <a:r>
              <a:rPr lang="en-US" dirty="0"/>
              <a:t>Okay, a better bad example:</a:t>
            </a:r>
          </a:p>
        </p:txBody>
      </p:sp>
      <p:sp>
        <p:nvSpPr>
          <p:cNvPr id="3" name="Content Placeholder 2">
            <a:extLst>
              <a:ext uri="{FF2B5EF4-FFF2-40B4-BE49-F238E27FC236}">
                <a16:creationId xmlns:a16="http://schemas.microsoft.com/office/drawing/2014/main" id="{81A7C6BC-A7CB-4919-9B7C-FA781D38B3E6}"/>
              </a:ext>
            </a:extLst>
          </p:cNvPr>
          <p:cNvSpPr>
            <a:spLocks noGrp="1"/>
          </p:cNvSpPr>
          <p:nvPr>
            <p:ph idx="1"/>
          </p:nvPr>
        </p:nvSpPr>
        <p:spPr/>
        <p:txBody>
          <a:bodyPr>
            <a:normAutofit lnSpcReduction="10000"/>
          </a:bodyPr>
          <a:lstStyle/>
          <a:p>
            <a:pPr marL="0" indent="0">
              <a:buNone/>
            </a:pPr>
            <a:r>
              <a:rPr lang="en-US" dirty="0"/>
              <a:t>iTunes user agreement – an awesome example of 56 pages of useless information, such as:</a:t>
            </a:r>
          </a:p>
          <a:p>
            <a:pPr marL="0" indent="0">
              <a:buNone/>
            </a:pPr>
            <a:r>
              <a:rPr lang="en-US" dirty="0">
                <a:latin typeface="Arial" panose="020B0604020202020204" pitchFamily="34" charset="0"/>
                <a:cs typeface="Arial" panose="020B0604020202020204" pitchFamily="34" charset="0"/>
              </a:rPr>
              <a:t>If you are a qualified public educational or government institution and any part of this Agreement, such as, by way of example, all or part of the indemnification section, is invalid or unenforceable against you because of applicable local, national, state or federal law, then that portion shall be deemed invalid or unenforceable, as the case may be, and instead construed in a manner most consistent with applicable governing law.</a:t>
            </a:r>
          </a:p>
        </p:txBody>
      </p:sp>
    </p:spTree>
    <p:extLst>
      <p:ext uri="{BB962C8B-B14F-4D97-AF65-F5344CB8AC3E}">
        <p14:creationId xmlns:p14="http://schemas.microsoft.com/office/powerpoint/2010/main" val="3752537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CAD76E-F661-45F9-852E-24A28B59BF9A}"/>
              </a:ext>
            </a:extLst>
          </p:cNvPr>
          <p:cNvPicPr>
            <a:picLocks noChangeAspect="1"/>
          </p:cNvPicPr>
          <p:nvPr/>
        </p:nvPicPr>
        <p:blipFill>
          <a:blip r:embed="rId2"/>
          <a:stretch>
            <a:fillRect/>
          </a:stretch>
        </p:blipFill>
        <p:spPr>
          <a:xfrm>
            <a:off x="2067791" y="718748"/>
            <a:ext cx="7512627" cy="5420503"/>
          </a:xfrm>
          <a:prstGeom prst="rect">
            <a:avLst/>
          </a:prstGeom>
        </p:spPr>
      </p:pic>
    </p:spTree>
    <p:extLst>
      <p:ext uri="{BB962C8B-B14F-4D97-AF65-F5344CB8AC3E}">
        <p14:creationId xmlns:p14="http://schemas.microsoft.com/office/powerpoint/2010/main" val="3011977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4665B-DCB7-4E03-BD8B-38C16BB7E509}"/>
              </a:ext>
            </a:extLst>
          </p:cNvPr>
          <p:cNvSpPr>
            <a:spLocks noGrp="1"/>
          </p:cNvSpPr>
          <p:nvPr>
            <p:ph type="title"/>
          </p:nvPr>
        </p:nvSpPr>
        <p:spPr/>
        <p:txBody>
          <a:bodyPr/>
          <a:lstStyle/>
          <a:p>
            <a:r>
              <a:rPr lang="en-US" dirty="0"/>
              <a:t>Language Usage</a:t>
            </a:r>
          </a:p>
        </p:txBody>
      </p:sp>
      <p:sp>
        <p:nvSpPr>
          <p:cNvPr id="3" name="Content Placeholder 2">
            <a:extLst>
              <a:ext uri="{FF2B5EF4-FFF2-40B4-BE49-F238E27FC236}">
                <a16:creationId xmlns:a16="http://schemas.microsoft.com/office/drawing/2014/main" id="{7997C546-D0A8-4E81-8899-3964FFFD3A4B}"/>
              </a:ext>
            </a:extLst>
          </p:cNvPr>
          <p:cNvSpPr>
            <a:spLocks noGrp="1"/>
          </p:cNvSpPr>
          <p:nvPr>
            <p:ph idx="1"/>
          </p:nvPr>
        </p:nvSpPr>
        <p:spPr>
          <a:xfrm>
            <a:off x="5238749" y="2556932"/>
            <a:ext cx="5657847" cy="3318936"/>
          </a:xfrm>
        </p:spPr>
        <p:txBody>
          <a:bodyPr>
            <a:normAutofit lnSpcReduction="10000"/>
          </a:bodyPr>
          <a:lstStyle/>
          <a:p>
            <a:r>
              <a:rPr lang="en-US" dirty="0"/>
              <a:t>Your language might not be their first language</a:t>
            </a:r>
          </a:p>
          <a:p>
            <a:r>
              <a:rPr lang="en-US" dirty="0"/>
              <a:t>Avoid idioms and complex figures of speech</a:t>
            </a:r>
          </a:p>
          <a:p>
            <a:r>
              <a:rPr lang="en-US" dirty="0"/>
              <a:t>Use simple vocabulary</a:t>
            </a:r>
          </a:p>
          <a:p>
            <a:r>
              <a:rPr lang="en-US" dirty="0"/>
              <a:t>Avoid assumptions that are cultural-specific.  Not everyone knows what a “Safeway” store is!</a:t>
            </a:r>
          </a:p>
          <a:p>
            <a:endParaRPr lang="en-US" dirty="0"/>
          </a:p>
          <a:p>
            <a:endParaRPr lang="en-US" dirty="0"/>
          </a:p>
        </p:txBody>
      </p:sp>
      <p:pic>
        <p:nvPicPr>
          <p:cNvPr id="1026" name="Picture 2" descr="OED2 volumes.jpg">
            <a:extLst>
              <a:ext uri="{FF2B5EF4-FFF2-40B4-BE49-F238E27FC236}">
                <a16:creationId xmlns:a16="http://schemas.microsoft.com/office/drawing/2014/main" id="{B6EFC6BA-36BF-469F-8E0C-DC40CF58CE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1" y="2556932"/>
            <a:ext cx="3805237" cy="2815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1507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F640A-BDD6-4D18-A2B5-A3F109090C25}"/>
              </a:ext>
            </a:extLst>
          </p:cNvPr>
          <p:cNvSpPr>
            <a:spLocks noGrp="1"/>
          </p:cNvSpPr>
          <p:nvPr>
            <p:ph type="title"/>
          </p:nvPr>
        </p:nvSpPr>
        <p:spPr/>
        <p:txBody>
          <a:bodyPr/>
          <a:lstStyle/>
          <a:p>
            <a:r>
              <a:rPr lang="en-US" dirty="0"/>
              <a:t>Profanity Filters can be Problems!</a:t>
            </a:r>
          </a:p>
        </p:txBody>
      </p:sp>
      <p:pic>
        <p:nvPicPr>
          <p:cNvPr id="5" name="Picture 4">
            <a:extLst>
              <a:ext uri="{FF2B5EF4-FFF2-40B4-BE49-F238E27FC236}">
                <a16:creationId xmlns:a16="http://schemas.microsoft.com/office/drawing/2014/main" id="{E1693281-94D5-49CA-BD40-EFC960FF75D5}"/>
              </a:ext>
            </a:extLst>
          </p:cNvPr>
          <p:cNvPicPr>
            <a:picLocks noChangeAspect="1"/>
          </p:cNvPicPr>
          <p:nvPr/>
        </p:nvPicPr>
        <p:blipFill>
          <a:blip r:embed="rId2"/>
          <a:stretch>
            <a:fillRect/>
          </a:stretch>
        </p:blipFill>
        <p:spPr>
          <a:xfrm>
            <a:off x="3469482" y="2506158"/>
            <a:ext cx="5253036" cy="3577936"/>
          </a:xfrm>
          <a:prstGeom prst="rect">
            <a:avLst/>
          </a:prstGeom>
        </p:spPr>
      </p:pic>
    </p:spTree>
    <p:extLst>
      <p:ext uri="{BB962C8B-B14F-4D97-AF65-F5344CB8AC3E}">
        <p14:creationId xmlns:p14="http://schemas.microsoft.com/office/powerpoint/2010/main" val="29301133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0891D-1C31-4F6A-8F6B-E49487AFACC9}"/>
              </a:ext>
            </a:extLst>
          </p:cNvPr>
          <p:cNvSpPr>
            <a:spLocks noGrp="1"/>
          </p:cNvSpPr>
          <p:nvPr>
            <p:ph type="title"/>
          </p:nvPr>
        </p:nvSpPr>
        <p:spPr/>
        <p:txBody>
          <a:bodyPr/>
          <a:lstStyle/>
          <a:p>
            <a:r>
              <a:rPr lang="en-US" dirty="0"/>
              <a:t>What if I want to be inclusive?</a:t>
            </a:r>
          </a:p>
        </p:txBody>
      </p:sp>
      <p:sp>
        <p:nvSpPr>
          <p:cNvPr id="3" name="Content Placeholder 2">
            <a:extLst>
              <a:ext uri="{FF2B5EF4-FFF2-40B4-BE49-F238E27FC236}">
                <a16:creationId xmlns:a16="http://schemas.microsoft.com/office/drawing/2014/main" id="{59543A0F-EE64-4673-B251-E6FDD666BA50}"/>
              </a:ext>
            </a:extLst>
          </p:cNvPr>
          <p:cNvSpPr>
            <a:spLocks noGrp="1"/>
          </p:cNvSpPr>
          <p:nvPr>
            <p:ph idx="1"/>
          </p:nvPr>
        </p:nvSpPr>
        <p:spPr/>
        <p:txBody>
          <a:bodyPr/>
          <a:lstStyle/>
          <a:p>
            <a:r>
              <a:rPr lang="en-US" dirty="0"/>
              <a:t>Respect what people tell you (names, addresses)</a:t>
            </a:r>
          </a:p>
          <a:p>
            <a:r>
              <a:rPr lang="en-US" dirty="0"/>
              <a:t>Consider how universal a “universal” tech is (cell phone, high speed internet)</a:t>
            </a:r>
          </a:p>
          <a:p>
            <a:r>
              <a:rPr lang="en-US" dirty="0"/>
              <a:t>People don’t always fit into boxes.  Be able to handle that.</a:t>
            </a:r>
          </a:p>
          <a:p>
            <a:r>
              <a:rPr lang="en-US" dirty="0"/>
              <a:t>Beware of samples of convenience in focus groups</a:t>
            </a:r>
          </a:p>
          <a:p>
            <a:r>
              <a:rPr lang="en-US" dirty="0"/>
              <a:t>Reach out to minority communities</a:t>
            </a:r>
          </a:p>
          <a:p>
            <a:r>
              <a:rPr lang="en-US" dirty="0"/>
              <a:t>Respond to failure quickly – but think before you do!</a:t>
            </a:r>
          </a:p>
          <a:p>
            <a:endParaRPr lang="en-US" dirty="0"/>
          </a:p>
        </p:txBody>
      </p:sp>
    </p:spTree>
    <p:extLst>
      <p:ext uri="{BB962C8B-B14F-4D97-AF65-F5344CB8AC3E}">
        <p14:creationId xmlns:p14="http://schemas.microsoft.com/office/powerpoint/2010/main" val="33929574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FB37-587A-41DE-B95E-9D5A7A05F3FA}"/>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A120BC34-527A-4EE4-9E8C-A8542A8D01D1}"/>
              </a:ext>
            </a:extLst>
          </p:cNvPr>
          <p:cNvSpPr>
            <a:spLocks noGrp="1"/>
          </p:cNvSpPr>
          <p:nvPr>
            <p:ph idx="1"/>
          </p:nvPr>
        </p:nvSpPr>
        <p:spPr/>
        <p:txBody>
          <a:bodyPr>
            <a:normAutofit/>
          </a:bodyPr>
          <a:lstStyle/>
          <a:p>
            <a:pPr marL="0" indent="0" algn="ctr">
              <a:buNone/>
            </a:pPr>
            <a:r>
              <a:rPr lang="en-US" sz="3600" dirty="0">
                <a:latin typeface="Consolas" panose="020B0609020204030204" pitchFamily="49" charset="0"/>
              </a:rPr>
              <a:t>Contact Info –</a:t>
            </a:r>
          </a:p>
          <a:p>
            <a:pPr marL="0" indent="0" algn="ctr">
              <a:buNone/>
            </a:pPr>
            <a:endParaRPr lang="en-US" sz="3600" dirty="0">
              <a:latin typeface="Consolas" panose="020B0609020204030204" pitchFamily="49" charset="0"/>
            </a:endParaRPr>
          </a:p>
          <a:p>
            <a:pPr marL="0" indent="0" algn="ctr">
              <a:buNone/>
            </a:pPr>
            <a:r>
              <a:rPr lang="en-US" sz="3600" dirty="0">
                <a:latin typeface="Consolas" panose="020B0609020204030204" pitchFamily="49" charset="0"/>
              </a:rPr>
              <a:t>Joelle Maslak &lt;jmaslak@antelope.net&gt;</a:t>
            </a:r>
          </a:p>
          <a:p>
            <a:pPr marL="0" indent="0" algn="ctr">
              <a:buNone/>
            </a:pPr>
            <a:r>
              <a:rPr lang="en-US" sz="3600" dirty="0">
                <a:latin typeface="Consolas" panose="020B0609020204030204" pitchFamily="49" charset="0"/>
              </a:rPr>
              <a:t>CPAN: JMASLAK</a:t>
            </a:r>
          </a:p>
        </p:txBody>
      </p:sp>
    </p:spTree>
    <p:extLst>
      <p:ext uri="{BB962C8B-B14F-4D97-AF65-F5344CB8AC3E}">
        <p14:creationId xmlns:p14="http://schemas.microsoft.com/office/powerpoint/2010/main" val="1676247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22855-2C26-49F1-A39B-379DFE01DD27}"/>
              </a:ext>
            </a:extLst>
          </p:cNvPr>
          <p:cNvSpPr>
            <a:spLocks noGrp="1"/>
          </p:cNvSpPr>
          <p:nvPr>
            <p:ph type="title"/>
          </p:nvPr>
        </p:nvSpPr>
        <p:spPr/>
        <p:txBody>
          <a:bodyPr/>
          <a:lstStyle/>
          <a:p>
            <a:r>
              <a:rPr lang="en-US" dirty="0"/>
              <a:t>Not These People</a:t>
            </a:r>
          </a:p>
        </p:txBody>
      </p:sp>
      <p:pic>
        <p:nvPicPr>
          <p:cNvPr id="3" name="Picture 2">
            <a:extLst>
              <a:ext uri="{FF2B5EF4-FFF2-40B4-BE49-F238E27FC236}">
                <a16:creationId xmlns:a16="http://schemas.microsoft.com/office/drawing/2014/main" id="{78033B2A-5751-4F78-A096-C375FFB35DA6}"/>
              </a:ext>
            </a:extLst>
          </p:cNvPr>
          <p:cNvPicPr>
            <a:picLocks noChangeAspect="1"/>
          </p:cNvPicPr>
          <p:nvPr/>
        </p:nvPicPr>
        <p:blipFill>
          <a:blip r:embed="rId3"/>
          <a:stretch>
            <a:fillRect/>
          </a:stretch>
        </p:blipFill>
        <p:spPr>
          <a:xfrm>
            <a:off x="1295402" y="2518232"/>
            <a:ext cx="4693659" cy="3357636"/>
          </a:xfrm>
          <a:prstGeom prst="rect">
            <a:avLst/>
          </a:prstGeom>
        </p:spPr>
      </p:pic>
      <p:pic>
        <p:nvPicPr>
          <p:cNvPr id="5" name="Picture 4">
            <a:extLst>
              <a:ext uri="{FF2B5EF4-FFF2-40B4-BE49-F238E27FC236}">
                <a16:creationId xmlns:a16="http://schemas.microsoft.com/office/drawing/2014/main" id="{E09C4C33-FF9D-45C2-B023-41E5F6720943}"/>
              </a:ext>
            </a:extLst>
          </p:cNvPr>
          <p:cNvPicPr>
            <a:picLocks noChangeAspect="1"/>
          </p:cNvPicPr>
          <p:nvPr/>
        </p:nvPicPr>
        <p:blipFill>
          <a:blip r:embed="rId4"/>
          <a:stretch>
            <a:fillRect/>
          </a:stretch>
        </p:blipFill>
        <p:spPr>
          <a:xfrm>
            <a:off x="6202941" y="2518232"/>
            <a:ext cx="4693657" cy="3211995"/>
          </a:xfrm>
          <a:prstGeom prst="rect">
            <a:avLst/>
          </a:prstGeom>
        </p:spPr>
      </p:pic>
    </p:spTree>
    <p:extLst>
      <p:ext uri="{BB962C8B-B14F-4D97-AF65-F5344CB8AC3E}">
        <p14:creationId xmlns:p14="http://schemas.microsoft.com/office/powerpoint/2010/main" val="1735392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CF938-F74D-4479-85B7-81083E91A1F7}"/>
              </a:ext>
            </a:extLst>
          </p:cNvPr>
          <p:cNvSpPr>
            <a:spLocks noGrp="1"/>
          </p:cNvSpPr>
          <p:nvPr>
            <p:ph type="title"/>
          </p:nvPr>
        </p:nvSpPr>
        <p:spPr/>
        <p:txBody>
          <a:bodyPr/>
          <a:lstStyle/>
          <a:p>
            <a:r>
              <a:rPr lang="en-US" dirty="0"/>
              <a:t>Definitely Not All of These</a:t>
            </a:r>
          </a:p>
        </p:txBody>
      </p:sp>
      <p:pic>
        <p:nvPicPr>
          <p:cNvPr id="6146" name="Picture 2" descr="https://upload.wikimedia.org/wikipedia/commons/thumb/2/27/US_insular_areas.svg/800px-US_insular_areas.svg.png">
            <a:extLst>
              <a:ext uri="{FF2B5EF4-FFF2-40B4-BE49-F238E27FC236}">
                <a16:creationId xmlns:a16="http://schemas.microsoft.com/office/drawing/2014/main" id="{C02E100D-A6B9-432A-9EE0-261DBA42BE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1528" y="2534325"/>
            <a:ext cx="8168943" cy="3482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671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E21B85-9B83-4F72-98DB-7C31CB51FC19}"/>
              </a:ext>
            </a:extLst>
          </p:cNvPr>
          <p:cNvPicPr>
            <a:picLocks noChangeAspect="1"/>
          </p:cNvPicPr>
          <p:nvPr/>
        </p:nvPicPr>
        <p:blipFill>
          <a:blip r:embed="rId2"/>
          <a:stretch>
            <a:fillRect/>
          </a:stretch>
        </p:blipFill>
        <p:spPr>
          <a:xfrm>
            <a:off x="2219783" y="690995"/>
            <a:ext cx="7752434" cy="5476009"/>
          </a:xfrm>
          <a:prstGeom prst="rect">
            <a:avLst/>
          </a:prstGeom>
        </p:spPr>
      </p:pic>
    </p:spTree>
    <p:extLst>
      <p:ext uri="{BB962C8B-B14F-4D97-AF65-F5344CB8AC3E}">
        <p14:creationId xmlns:p14="http://schemas.microsoft.com/office/powerpoint/2010/main" val="3857356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EE21A-2778-4EAC-AD18-E3BFF044AA37}"/>
              </a:ext>
            </a:extLst>
          </p:cNvPr>
          <p:cNvSpPr>
            <a:spLocks noGrp="1"/>
          </p:cNvSpPr>
          <p:nvPr>
            <p:ph type="title"/>
          </p:nvPr>
        </p:nvSpPr>
        <p:spPr/>
        <p:txBody>
          <a:bodyPr/>
          <a:lstStyle/>
          <a:p>
            <a:r>
              <a:rPr lang="en-US" dirty="0"/>
              <a:t>Yes, USA only.  Not these people.</a:t>
            </a:r>
          </a:p>
        </p:txBody>
      </p:sp>
      <p:pic>
        <p:nvPicPr>
          <p:cNvPr id="5122" name="Picture 2" descr="https://upload.wikimedia.org/wikipedia/commons/b/b7/SouthPoleStationDestinationAlpha.jpg">
            <a:extLst>
              <a:ext uri="{FF2B5EF4-FFF2-40B4-BE49-F238E27FC236}">
                <a16:creationId xmlns:a16="http://schemas.microsoft.com/office/drawing/2014/main" id="{C54011DB-F8F3-43AE-82CA-313C68A36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2" y="2740305"/>
            <a:ext cx="4702619" cy="313556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F39210E-F5F8-46C5-B07C-45F9949E3069}"/>
              </a:ext>
            </a:extLst>
          </p:cNvPr>
          <p:cNvPicPr>
            <a:picLocks noChangeAspect="1"/>
          </p:cNvPicPr>
          <p:nvPr/>
        </p:nvPicPr>
        <p:blipFill>
          <a:blip r:embed="rId4"/>
          <a:stretch>
            <a:fillRect/>
          </a:stretch>
        </p:blipFill>
        <p:spPr>
          <a:xfrm>
            <a:off x="6096000" y="2740304"/>
            <a:ext cx="4885285" cy="3135563"/>
          </a:xfrm>
          <a:prstGeom prst="rect">
            <a:avLst/>
          </a:prstGeom>
        </p:spPr>
      </p:pic>
    </p:spTree>
    <p:extLst>
      <p:ext uri="{BB962C8B-B14F-4D97-AF65-F5344CB8AC3E}">
        <p14:creationId xmlns:p14="http://schemas.microsoft.com/office/powerpoint/2010/main" val="339217003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25697</TotalTime>
  <Words>1345</Words>
  <Application>Microsoft Office PowerPoint</Application>
  <PresentationFormat>Widescreen</PresentationFormat>
  <Paragraphs>207</Paragraphs>
  <Slides>53</Slides>
  <Notes>38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Arial</vt:lpstr>
      <vt:lpstr>Bookman Old Style</vt:lpstr>
      <vt:lpstr>Calibri</vt:lpstr>
      <vt:lpstr>Consolas</vt:lpstr>
      <vt:lpstr>Garamond</vt:lpstr>
      <vt:lpstr>Times New Roman</vt:lpstr>
      <vt:lpstr>Organic</vt:lpstr>
      <vt:lpstr>You’re Not Wanted Here!</vt:lpstr>
      <vt:lpstr>Who Is Joelle?</vt:lpstr>
      <vt:lpstr>Why Discriminatory Design Happen?</vt:lpstr>
      <vt:lpstr>We Only Do Business in the USA!</vt:lpstr>
      <vt:lpstr>PowerPoint Presentation</vt:lpstr>
      <vt:lpstr>Not These People</vt:lpstr>
      <vt:lpstr>Definitely Not All of These</vt:lpstr>
      <vt:lpstr>PowerPoint Presentation</vt:lpstr>
      <vt:lpstr>Yes, USA only.  Not these people.</vt:lpstr>
      <vt:lpstr>Not Just Geography…</vt:lpstr>
      <vt:lpstr>Including People With Physical Disabilities</vt:lpstr>
      <vt:lpstr>PowerPoint Presentation</vt:lpstr>
      <vt:lpstr>Include All Ages</vt:lpstr>
      <vt:lpstr>But nobody that old uses my site…</vt:lpstr>
      <vt:lpstr>PowerPoint Presentation</vt:lpstr>
      <vt:lpstr>Never Too Young For That Senior Discount!</vt:lpstr>
      <vt:lpstr>Computer Knowledge</vt:lpstr>
      <vt:lpstr>PowerPoint Presentation</vt:lpstr>
      <vt:lpstr>Financial</vt:lpstr>
      <vt:lpstr>Case Study - Amtrak</vt:lpstr>
      <vt:lpstr>Sensory Disabilities</vt:lpstr>
      <vt:lpstr>PowerPoint Presentation</vt:lpstr>
      <vt:lpstr>Addresses</vt:lpstr>
      <vt:lpstr>And people move!</vt:lpstr>
      <vt:lpstr>Knowledge</vt:lpstr>
      <vt:lpstr>Bad Knowledge Example 1: DNS &amp; Bind</vt:lpstr>
      <vt:lpstr>Bad Knowledge Example 2: Bug Trackers</vt:lpstr>
      <vt:lpstr>Gender</vt:lpstr>
      <vt:lpstr>PowerPoint Presentation</vt:lpstr>
      <vt:lpstr>Asking for Gender</vt:lpstr>
      <vt:lpstr>PowerPoint Presentation</vt:lpstr>
      <vt:lpstr>PowerPoint Presentation</vt:lpstr>
      <vt:lpstr>Numbers &amp; Dates</vt:lpstr>
      <vt:lpstr>But…I Don’t Care! Don’t worry, Perl does!</vt:lpstr>
      <vt:lpstr>From the Docs</vt:lpstr>
      <vt:lpstr>PowerPoint Presentation</vt:lpstr>
      <vt:lpstr>Perl Modules to Use …when making non-discriminatory apps…</vt:lpstr>
      <vt:lpstr>Names</vt:lpstr>
      <vt:lpstr>More Names</vt:lpstr>
      <vt:lpstr>Bad Example Perl Code</vt:lpstr>
      <vt:lpstr>Names – Make it Easy to Get Married!</vt:lpstr>
      <vt:lpstr>Don’t Link Databases with Username</vt:lpstr>
      <vt:lpstr>PowerPoint Presentation</vt:lpstr>
      <vt:lpstr>Phone Numbers</vt:lpstr>
      <vt:lpstr>PowerPoint Presentation</vt:lpstr>
      <vt:lpstr>PowerPoint Presentation</vt:lpstr>
      <vt:lpstr>PowerPoint Presentation</vt:lpstr>
      <vt:lpstr>Language Usage</vt:lpstr>
      <vt:lpstr>Okay, a better bad example:</vt:lpstr>
      <vt:lpstr>Language Usage</vt:lpstr>
      <vt:lpstr>Profanity Filters can be Problems!</vt:lpstr>
      <vt:lpstr>What if I want to be inclusive?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You’re Not Wanted Here!</dc:title>
  <dc:creator>Joelle Maslak</dc:creator>
  <cp:lastModifiedBy>Joelle Tori Maslak</cp:lastModifiedBy>
  <cp:revision>84</cp:revision>
  <dcterms:created xsi:type="dcterms:W3CDTF">2018-05-27T19:55:11Z</dcterms:created>
  <dcterms:modified xsi:type="dcterms:W3CDTF">2018-06-19T23:17:22Z</dcterms:modified>
</cp:coreProperties>
</file>